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2" r:id="rId5"/>
    <p:sldMasterId id="2147483693" r:id="rId6"/>
    <p:sldMasterId id="2147483694" r:id="rId7"/>
    <p:sldMasterId id="2147483695" r:id="rId8"/>
  </p:sldMasterIdLst>
  <p:notesMasterIdLst>
    <p:notesMasterId r:id="rId9"/>
  </p:notesMasterIdLst>
  <p:sldIdLst>
    <p:sldId id="256" r:id="rId10"/>
    <p:sldId id="257" r:id="rId11"/>
    <p:sldId id="258" r:id="rId12"/>
    <p:sldId id="259" r:id="rId13"/>
    <p:sldId id="260" r:id="rId14"/>
    <p:sldId id="261" r:id="rId15"/>
    <p:sldId id="262" r:id="rId16"/>
    <p:sldId id="263" r:id="rId17"/>
    <p:sldId id="264" r:id="rId18"/>
    <p:sldId id="265" r:id="rId19"/>
  </p:sldIdLst>
  <p:sldSz cy="9601200" cx="7315200"/>
  <p:notesSz cx="6858000" cy="9144000"/>
  <p:embeddedFontLst>
    <p:embeddedFont>
      <p:font typeface="Halant"/>
      <p:regular r:id="rId20"/>
      <p:bold r:id="rId21"/>
    </p:embeddedFont>
    <p:embeddedFont>
      <p:font typeface="Inter SemiBold"/>
      <p:regular r:id="rId22"/>
      <p:bold r:id="rId23"/>
      <p:italic r:id="rId24"/>
      <p:boldItalic r:id="rId25"/>
    </p:embeddedFont>
    <p:embeddedFont>
      <p:font typeface="Inter"/>
      <p:regular r:id="rId26"/>
      <p:bold r:id="rId27"/>
      <p:italic r:id="rId28"/>
      <p:boldItalic r:id="rId29"/>
    </p:embeddedFont>
    <p:embeddedFont>
      <p:font typeface="Plus Jakarta Sans"/>
      <p:regular r:id="rId30"/>
      <p:bold r:id="rId31"/>
      <p:italic r:id="rId32"/>
      <p:boldItalic r:id="rId33"/>
    </p:embeddedFont>
    <p:embeddedFont>
      <p:font typeface="Plus Jakarta Sans Medium"/>
      <p:regular r:id="rId34"/>
      <p:bold r:id="rId35"/>
      <p:italic r:id="rId36"/>
      <p:boldItalic r:id="rId37"/>
    </p:embeddedFont>
    <p:embeddedFont>
      <p:font typeface="Work Sans"/>
      <p:regular r:id="rId38"/>
      <p:bold r:id="rId39"/>
      <p:italic r:id="rId40"/>
      <p:boldItalic r:id="rId4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9077FA5-7F9D-4401-8E26-FC31CF6B4A6C}">
  <a:tblStyle styleId="{39077FA5-7F9D-4401-8E26-FC31CF6B4A6C}"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1A9BA68D-0B07-4BA4-8ACB-C0944C5547B8}"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WorkSans-italic.fntdata"/><Relationship Id="rId20" Type="http://schemas.openxmlformats.org/officeDocument/2006/relationships/font" Target="fonts/Halant-regular.fntdata"/><Relationship Id="rId41" Type="http://schemas.openxmlformats.org/officeDocument/2006/relationships/font" Target="fonts/WorkSans-boldItalic.fntdata"/><Relationship Id="rId22" Type="http://schemas.openxmlformats.org/officeDocument/2006/relationships/font" Target="fonts/InterSemiBold-regular.fntdata"/><Relationship Id="rId21" Type="http://schemas.openxmlformats.org/officeDocument/2006/relationships/font" Target="fonts/Halant-bold.fntdata"/><Relationship Id="rId24" Type="http://schemas.openxmlformats.org/officeDocument/2006/relationships/font" Target="fonts/InterSemiBold-italic.fntdata"/><Relationship Id="rId23" Type="http://schemas.openxmlformats.org/officeDocument/2006/relationships/font" Target="fonts/InterSemiBold-bold.fntdata"/><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notesMaster" Target="notesMasters/notesMaster1.xml"/><Relationship Id="rId26" Type="http://schemas.openxmlformats.org/officeDocument/2006/relationships/font" Target="fonts/Inter-regular.fntdata"/><Relationship Id="rId25" Type="http://schemas.openxmlformats.org/officeDocument/2006/relationships/font" Target="fonts/InterSemiBold-boldItalic.fntdata"/><Relationship Id="rId28" Type="http://schemas.openxmlformats.org/officeDocument/2006/relationships/font" Target="fonts/Inter-italic.fntdata"/><Relationship Id="rId27" Type="http://schemas.openxmlformats.org/officeDocument/2006/relationships/font" Target="fonts/Inter-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boldItalic.fntdata"/><Relationship Id="rId7" Type="http://schemas.openxmlformats.org/officeDocument/2006/relationships/slideMaster" Target="slideMasters/slideMaster3.xml"/><Relationship Id="rId8" Type="http://schemas.openxmlformats.org/officeDocument/2006/relationships/slideMaster" Target="slideMasters/slideMaster4.xml"/><Relationship Id="rId31" Type="http://schemas.openxmlformats.org/officeDocument/2006/relationships/font" Target="fonts/PlusJakartaSans-bold.fntdata"/><Relationship Id="rId30" Type="http://schemas.openxmlformats.org/officeDocument/2006/relationships/font" Target="fonts/PlusJakartaSans-regular.fntdata"/><Relationship Id="rId11" Type="http://schemas.openxmlformats.org/officeDocument/2006/relationships/slide" Target="slides/slide2.xml"/><Relationship Id="rId33" Type="http://schemas.openxmlformats.org/officeDocument/2006/relationships/font" Target="fonts/PlusJakartaSans-boldItalic.fntdata"/><Relationship Id="rId10" Type="http://schemas.openxmlformats.org/officeDocument/2006/relationships/slide" Target="slides/slide1.xml"/><Relationship Id="rId32" Type="http://schemas.openxmlformats.org/officeDocument/2006/relationships/font" Target="fonts/PlusJakartaSans-italic.fntdata"/><Relationship Id="rId13" Type="http://schemas.openxmlformats.org/officeDocument/2006/relationships/slide" Target="slides/slide4.xml"/><Relationship Id="rId35" Type="http://schemas.openxmlformats.org/officeDocument/2006/relationships/font" Target="fonts/PlusJakartaSansMedium-bold.fntdata"/><Relationship Id="rId12" Type="http://schemas.openxmlformats.org/officeDocument/2006/relationships/slide" Target="slides/slide3.xml"/><Relationship Id="rId34" Type="http://schemas.openxmlformats.org/officeDocument/2006/relationships/font" Target="fonts/PlusJakartaSansMedium-regular.fntdata"/><Relationship Id="rId15" Type="http://schemas.openxmlformats.org/officeDocument/2006/relationships/slide" Target="slides/slide6.xml"/><Relationship Id="rId37" Type="http://schemas.openxmlformats.org/officeDocument/2006/relationships/font" Target="fonts/PlusJakartaSansMedium-boldItalic.fntdata"/><Relationship Id="rId14" Type="http://schemas.openxmlformats.org/officeDocument/2006/relationships/slide" Target="slides/slide5.xml"/><Relationship Id="rId36" Type="http://schemas.openxmlformats.org/officeDocument/2006/relationships/font" Target="fonts/PlusJakartaSansMedium-italic.fntdata"/><Relationship Id="rId17" Type="http://schemas.openxmlformats.org/officeDocument/2006/relationships/slide" Target="slides/slide8.xml"/><Relationship Id="rId39" Type="http://schemas.openxmlformats.org/officeDocument/2006/relationships/font" Target="fonts/WorkSans-bold.fntdata"/><Relationship Id="rId16" Type="http://schemas.openxmlformats.org/officeDocument/2006/relationships/slide" Target="slides/slide7.xml"/><Relationship Id="rId38" Type="http://schemas.openxmlformats.org/officeDocument/2006/relationships/font" Target="fonts/WorkSans-regular.fntdata"/><Relationship Id="rId19" Type="http://schemas.openxmlformats.org/officeDocument/2006/relationships/slide" Target="slides/slide10.xml"/><Relationship Id="rId18"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4eeb170082_0_8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4eeb170082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g34ed0e46d29_0_26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300" name="Google Shape;300;g34ed0e46d29_0_2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34df2100cb1_0_5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34df2100cb1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8253387205_0_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8253387205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34ed0e46d29_0_6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34ed0e46d29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34ed0e46d29_0_24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34ed0e46d29_0_2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34ed0e46d29_0_25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34ed0e46d29_0_2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34ed0e46d29_0_32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58" name="Google Shape;258;g34ed0e46d29_0_3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34eeb170082_0_7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67" name="Google Shape;267;g34eeb170082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g34ed0e46d29_0_13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77" name="Google Shape;277;g34ed0e46d29_0_1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01" name="Google Shape;101;p26"/>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2" name="Google Shape;102;p2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05" name="Google Shape;105;p2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8" name="Google Shape;108;p28"/>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09" name="Google Shape;109;p2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2" name="Google Shape;112;p29"/>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3" name="Google Shape;113;p29"/>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4" name="Google Shape;114;p2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7" name="Google Shape;117;p3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120" name="Google Shape;120;p31"/>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21" name="Google Shape;121;p3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24" name="Google Shape;124;p3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128" name="Google Shape;128;p33"/>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29" name="Google Shape;129;p33"/>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30" name="Google Shape;130;p3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133" name="Google Shape;133;p3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36" name="Google Shape;136;p35"/>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137" name="Google Shape;137;p3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44" name="Shape 144"/>
        <p:cNvGrpSpPr/>
        <p:nvPr/>
      </p:nvGrpSpPr>
      <p:grpSpPr>
        <a:xfrm>
          <a:off x="0" y="0"/>
          <a:ext cx="0" cy="0"/>
          <a:chOff x="0" y="0"/>
          <a:chExt cx="0" cy="0"/>
        </a:xfrm>
      </p:grpSpPr>
      <p:sp>
        <p:nvSpPr>
          <p:cNvPr id="145" name="Google Shape;145;p38"/>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46" name="Google Shape;146;p38"/>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47" name="Google Shape;147;p3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48" name="Shape 148"/>
        <p:cNvGrpSpPr/>
        <p:nvPr/>
      </p:nvGrpSpPr>
      <p:grpSpPr>
        <a:xfrm>
          <a:off x="0" y="0"/>
          <a:ext cx="0" cy="0"/>
          <a:chOff x="0" y="0"/>
          <a:chExt cx="0" cy="0"/>
        </a:xfrm>
      </p:grpSpPr>
      <p:sp>
        <p:nvSpPr>
          <p:cNvPr id="149" name="Google Shape;149;p39"/>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0" name="Google Shape;150;p3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1" name="Shape 151"/>
        <p:cNvGrpSpPr/>
        <p:nvPr/>
      </p:nvGrpSpPr>
      <p:grpSpPr>
        <a:xfrm>
          <a:off x="0" y="0"/>
          <a:ext cx="0" cy="0"/>
          <a:chOff x="0" y="0"/>
          <a:chExt cx="0" cy="0"/>
        </a:xfrm>
      </p:grpSpPr>
      <p:sp>
        <p:nvSpPr>
          <p:cNvPr id="152" name="Google Shape;152;p40"/>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53" name="Google Shape;153;p40"/>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54" name="Google Shape;154;p4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55" name="Shape 155"/>
        <p:cNvGrpSpPr/>
        <p:nvPr/>
      </p:nvGrpSpPr>
      <p:grpSpPr>
        <a:xfrm>
          <a:off x="0" y="0"/>
          <a:ext cx="0" cy="0"/>
          <a:chOff x="0" y="0"/>
          <a:chExt cx="0" cy="0"/>
        </a:xfrm>
      </p:grpSpPr>
      <p:sp>
        <p:nvSpPr>
          <p:cNvPr id="156" name="Google Shape;156;p41"/>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57" name="Google Shape;157;p41"/>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58" name="Google Shape;158;p41"/>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59" name="Google Shape;159;p4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60" name="Shape 160"/>
        <p:cNvGrpSpPr/>
        <p:nvPr/>
      </p:nvGrpSpPr>
      <p:grpSpPr>
        <a:xfrm>
          <a:off x="0" y="0"/>
          <a:ext cx="0" cy="0"/>
          <a:chOff x="0" y="0"/>
          <a:chExt cx="0" cy="0"/>
        </a:xfrm>
      </p:grpSpPr>
      <p:sp>
        <p:nvSpPr>
          <p:cNvPr id="161" name="Google Shape;161;p42"/>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62" name="Google Shape;162;p4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63" name="Shape 163"/>
        <p:cNvGrpSpPr/>
        <p:nvPr/>
      </p:nvGrpSpPr>
      <p:grpSpPr>
        <a:xfrm>
          <a:off x="0" y="0"/>
          <a:ext cx="0" cy="0"/>
          <a:chOff x="0" y="0"/>
          <a:chExt cx="0" cy="0"/>
        </a:xfrm>
      </p:grpSpPr>
      <p:sp>
        <p:nvSpPr>
          <p:cNvPr id="164" name="Google Shape;164;p43"/>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165" name="Google Shape;165;p43"/>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66" name="Google Shape;166;p4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67" name="Shape 167"/>
        <p:cNvGrpSpPr/>
        <p:nvPr/>
      </p:nvGrpSpPr>
      <p:grpSpPr>
        <a:xfrm>
          <a:off x="0" y="0"/>
          <a:ext cx="0" cy="0"/>
          <a:chOff x="0" y="0"/>
          <a:chExt cx="0" cy="0"/>
        </a:xfrm>
      </p:grpSpPr>
      <p:sp>
        <p:nvSpPr>
          <p:cNvPr id="168" name="Google Shape;168;p44"/>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69" name="Google Shape;169;p4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70" name="Shape 170"/>
        <p:cNvGrpSpPr/>
        <p:nvPr/>
      </p:nvGrpSpPr>
      <p:grpSpPr>
        <a:xfrm>
          <a:off x="0" y="0"/>
          <a:ext cx="0" cy="0"/>
          <a:chOff x="0" y="0"/>
          <a:chExt cx="0" cy="0"/>
        </a:xfrm>
      </p:grpSpPr>
      <p:sp>
        <p:nvSpPr>
          <p:cNvPr id="171" name="Google Shape;171;p45"/>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45"/>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173" name="Google Shape;173;p45"/>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74" name="Google Shape;174;p45"/>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75" name="Google Shape;175;p4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76" name="Shape 176"/>
        <p:cNvGrpSpPr/>
        <p:nvPr/>
      </p:nvGrpSpPr>
      <p:grpSpPr>
        <a:xfrm>
          <a:off x="0" y="0"/>
          <a:ext cx="0" cy="0"/>
          <a:chOff x="0" y="0"/>
          <a:chExt cx="0" cy="0"/>
        </a:xfrm>
      </p:grpSpPr>
      <p:sp>
        <p:nvSpPr>
          <p:cNvPr id="177" name="Google Shape;177;p46"/>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178" name="Google Shape;178;p4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79" name="Shape 179"/>
        <p:cNvGrpSpPr/>
        <p:nvPr/>
      </p:nvGrpSpPr>
      <p:grpSpPr>
        <a:xfrm>
          <a:off x="0" y="0"/>
          <a:ext cx="0" cy="0"/>
          <a:chOff x="0" y="0"/>
          <a:chExt cx="0" cy="0"/>
        </a:xfrm>
      </p:grpSpPr>
      <p:sp>
        <p:nvSpPr>
          <p:cNvPr id="180" name="Google Shape;180;p47"/>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81" name="Google Shape;181;p47"/>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182" name="Google Shape;182;p4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3" name="Shape 183"/>
        <p:cNvGrpSpPr/>
        <p:nvPr/>
      </p:nvGrpSpPr>
      <p:grpSpPr>
        <a:xfrm>
          <a:off x="0" y="0"/>
          <a:ext cx="0" cy="0"/>
          <a:chOff x="0" y="0"/>
          <a:chExt cx="0" cy="0"/>
        </a:xfrm>
      </p:grpSpPr>
      <p:sp>
        <p:nvSpPr>
          <p:cNvPr id="184" name="Google Shape;184;p4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3.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2" Type="http://schemas.openxmlformats.org/officeDocument/2006/relationships/theme" Target="../theme/theme5.xml"/><Relationship Id="rId9" Type="http://schemas.openxmlformats.org/officeDocument/2006/relationships/slideLayout" Target="../slideLayouts/slideLayout42.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97" name="Google Shape;97;p25"/>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98" name="Google Shape;98;p25"/>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140" name="Shape 140"/>
        <p:cNvGrpSpPr/>
        <p:nvPr/>
      </p:nvGrpSpPr>
      <p:grpSpPr>
        <a:xfrm>
          <a:off x="0" y="0"/>
          <a:ext cx="0" cy="0"/>
          <a:chOff x="0" y="0"/>
          <a:chExt cx="0" cy="0"/>
        </a:xfrm>
      </p:grpSpPr>
      <p:sp>
        <p:nvSpPr>
          <p:cNvPr id="141" name="Google Shape;141;p37"/>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142" name="Google Shape;142;p37"/>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143" name="Google Shape;143;p37"/>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hyperlink" Target="https://www.youtube.com/watch?v=qWggdsW-Ugk" TargetMode="External"/><Relationship Id="rId5" Type="http://schemas.openxmlformats.org/officeDocument/2006/relationships/hyperlink" Target="https://www.youtube.com/watch?v=xuSWWUorFeg" TargetMode="External"/><Relationship Id="rId6" Type="http://schemas.openxmlformats.org/officeDocument/2006/relationships/hyperlink" Target="https://www.youtube.com/watch?v=xuSWWUorFeg" TargetMode="External"/><Relationship Id="rId7" Type="http://schemas.openxmlformats.org/officeDocument/2006/relationships/hyperlink" Target="https://www.youtube.com/watch?v=YeXIY8eifGY" TargetMode="External"/><Relationship Id="rId8" Type="http://schemas.openxmlformats.org/officeDocument/2006/relationships/hyperlink" Target="https://www.youtube.com/watch?v=YeXIY8eifGY"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creativecommons.org/licenses/by/4.0/"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graphicFrame>
        <p:nvGraphicFramePr>
          <p:cNvPr id="189" name="Google Shape;189;p49"/>
          <p:cNvGraphicFramePr/>
          <p:nvPr/>
        </p:nvGraphicFramePr>
        <p:xfrm>
          <a:off x="441450" y="1346788"/>
          <a:ext cx="3000000" cy="3000000"/>
        </p:xfrm>
        <a:graphic>
          <a:graphicData uri="http://schemas.openxmlformats.org/drawingml/2006/table">
            <a:tbl>
              <a:tblPr>
                <a:noFill/>
                <a:tableStyleId>{39077FA5-7F9D-4401-8E26-FC31CF6B4A6C}</a:tableStyleId>
              </a:tblPr>
              <a:tblGrid>
                <a:gridCol w="6539175"/>
              </a:tblGrid>
              <a:tr h="28612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4150">
                <a:tc>
                  <a:txBody>
                    <a:bodyPr/>
                    <a:lstStyle/>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were Washington’s feelings about political parties? Why did they begin to form during his presidency despite his warnings against them?</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b="1" sz="1000">
                        <a:solidFill>
                          <a:srgbClr val="E95C3D"/>
                        </a:solidFill>
                        <a:latin typeface="Inter"/>
                        <a:ea typeface="Inter"/>
                        <a:cs typeface="Inter"/>
                        <a:sym typeface="Inter"/>
                      </a:endParaRPr>
                    </a:p>
                    <a:p>
                      <a:pPr indent="0" lvl="0" marL="457200" rtl="0" algn="l">
                        <a:spcBef>
                          <a:spcPts val="0"/>
                        </a:spcBef>
                        <a:spcAft>
                          <a:spcPts val="0"/>
                        </a:spcAft>
                        <a:buNone/>
                      </a:pPr>
                      <a:r>
                        <a:t/>
                      </a:r>
                      <a:endParaRPr b="1" sz="1000">
                        <a:solidFill>
                          <a:srgbClr val="E95C3D"/>
                        </a:solidFill>
                        <a:latin typeface="Inter"/>
                        <a:ea typeface="Inter"/>
                        <a:cs typeface="Inter"/>
                        <a:sym typeface="Inter"/>
                      </a:endParaRPr>
                    </a:p>
                    <a:p>
                      <a:pPr indent="0" lvl="0" marL="457200" rtl="0" algn="l">
                        <a:spcBef>
                          <a:spcPts val="0"/>
                        </a:spcBef>
                        <a:spcAft>
                          <a:spcPts val="0"/>
                        </a:spcAft>
                        <a:buNone/>
                      </a:pPr>
                      <a:r>
                        <a:t/>
                      </a:r>
                      <a:endParaRPr b="1" sz="1000">
                        <a:solidFill>
                          <a:srgbClr val="E95C3D"/>
                        </a:solidFill>
                        <a:latin typeface="Inter"/>
                        <a:ea typeface="Inter"/>
                        <a:cs typeface="Inter"/>
                        <a:sym typeface="Inter"/>
                      </a:endParaRPr>
                    </a:p>
                    <a:p>
                      <a:pPr indent="0" lvl="0" marL="45720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As you watch each video and learn about the stances of the Federalists and Democratic-Republicans, fill in the chart below.</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90" name="Google Shape;190;p49"/>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Contextualization</a:t>
            </a:r>
            <a:endParaRPr sz="1200">
              <a:latin typeface="Inter"/>
              <a:ea typeface="Inter"/>
              <a:cs typeface="Inter"/>
              <a:sym typeface="Inter"/>
            </a:endParaRPr>
          </a:p>
        </p:txBody>
      </p:sp>
      <p:sp>
        <p:nvSpPr>
          <p:cNvPr id="191" name="Google Shape;191;p49"/>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Guided Notes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Early Conflicts &amp; Partisan Politics</a:t>
            </a:r>
            <a:endParaRPr sz="2400">
              <a:solidFill>
                <a:schemeClr val="dk1"/>
              </a:solidFill>
              <a:latin typeface="Plus Jakarta Sans Medium"/>
              <a:ea typeface="Plus Jakarta Sans Medium"/>
              <a:cs typeface="Plus Jakarta Sans Medium"/>
              <a:sym typeface="Plus Jakarta Sans Medium"/>
            </a:endParaRPr>
          </a:p>
        </p:txBody>
      </p:sp>
      <p:pic>
        <p:nvPicPr>
          <p:cNvPr id="192" name="Google Shape;192;p49"/>
          <p:cNvPicPr preferRelativeResize="0"/>
          <p:nvPr/>
        </p:nvPicPr>
        <p:blipFill>
          <a:blip r:embed="rId3">
            <a:alphaModFix/>
          </a:blip>
          <a:stretch>
            <a:fillRect/>
          </a:stretch>
        </p:blipFill>
        <p:spPr>
          <a:xfrm>
            <a:off x="203550" y="68097"/>
            <a:ext cx="1008511" cy="418200"/>
          </a:xfrm>
          <a:prstGeom prst="rect">
            <a:avLst/>
          </a:prstGeom>
          <a:noFill/>
          <a:ln>
            <a:noFill/>
          </a:ln>
        </p:spPr>
      </p:pic>
      <p:sp>
        <p:nvSpPr>
          <p:cNvPr id="193" name="Google Shape;193;p49"/>
          <p:cNvSpPr txBox="1"/>
          <p:nvPr/>
        </p:nvSpPr>
        <p:spPr>
          <a:xfrm>
            <a:off x="338625" y="1004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194" name="Google Shape;194;p49"/>
          <p:cNvGraphicFramePr/>
          <p:nvPr/>
        </p:nvGraphicFramePr>
        <p:xfrm>
          <a:off x="441450" y="3427900"/>
          <a:ext cx="3000000" cy="3000000"/>
        </p:xfrm>
        <a:graphic>
          <a:graphicData uri="http://schemas.openxmlformats.org/drawingml/2006/table">
            <a:tbl>
              <a:tblPr>
                <a:noFill/>
                <a:tableStyleId>{1A9BA68D-0B07-4BA4-8ACB-C0944C5547B8}</a:tableStyleId>
              </a:tblPr>
              <a:tblGrid>
                <a:gridCol w="2144100"/>
                <a:gridCol w="2144100"/>
                <a:gridCol w="2144100"/>
              </a:tblGrid>
              <a:tr h="325500">
                <a:tc gridSpan="3">
                  <a:txBody>
                    <a:bodyPr/>
                    <a:lstStyle/>
                    <a:p>
                      <a:pPr indent="0" lvl="0" marL="0" rtl="0" algn="ctr">
                        <a:spcBef>
                          <a:spcPts val="0"/>
                        </a:spcBef>
                        <a:spcAft>
                          <a:spcPts val="0"/>
                        </a:spcAft>
                        <a:buNone/>
                      </a:pPr>
                      <a:r>
                        <a:rPr b="1" lang="en" sz="1000">
                          <a:latin typeface="Inter"/>
                          <a:ea typeface="Inter"/>
                          <a:cs typeface="Inter"/>
                          <a:sym typeface="Inter"/>
                        </a:rPr>
                        <a:t>Hamilton’s Economic Plan</a:t>
                      </a:r>
                      <a:endParaRPr b="1" sz="1000">
                        <a:latin typeface="Inter"/>
                        <a:ea typeface="Inter"/>
                        <a:cs typeface="Inter"/>
                        <a:sym typeface="Inter"/>
                      </a:endParaRPr>
                    </a:p>
                  </a:txBody>
                  <a:tcPr marT="91425" marB="91425" marR="91425" marL="91425" anchor="ctr"/>
                </a:tc>
                <a:tc hMerge="1"/>
                <a:tc hMerge="1"/>
              </a:tr>
              <a:tr h="416600">
                <a:tc>
                  <a:txBody>
                    <a:bodyPr/>
                    <a:lstStyle/>
                    <a:p>
                      <a:pPr indent="0" lvl="0" marL="0" rtl="0" algn="ctr">
                        <a:spcBef>
                          <a:spcPts val="0"/>
                        </a:spcBef>
                        <a:spcAft>
                          <a:spcPts val="0"/>
                        </a:spcAft>
                        <a:buNone/>
                      </a:pPr>
                      <a:r>
                        <a:rPr lang="en" sz="1000">
                          <a:latin typeface="Inter"/>
                          <a:ea typeface="Inter"/>
                          <a:cs typeface="Inter"/>
                          <a:sym typeface="Inter"/>
                        </a:rPr>
                        <a:t>Summary</a:t>
                      </a:r>
                      <a:endParaRPr sz="10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sz="1000">
                          <a:latin typeface="Inter"/>
                          <a:ea typeface="Inter"/>
                          <a:cs typeface="Inter"/>
                          <a:sym typeface="Inter"/>
                        </a:rPr>
                        <a:t>Federalist Stance</a:t>
                      </a:r>
                      <a:endParaRPr sz="10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sz="1000">
                          <a:latin typeface="Inter"/>
                          <a:ea typeface="Inter"/>
                          <a:cs typeface="Inter"/>
                          <a:sym typeface="Inter"/>
                        </a:rPr>
                        <a:t>Democratic-Republican Stance</a:t>
                      </a:r>
                      <a:endParaRPr sz="1000">
                        <a:latin typeface="Inter"/>
                        <a:ea typeface="Inter"/>
                        <a:cs typeface="Inter"/>
                        <a:sym typeface="Inter"/>
                      </a:endParaRPr>
                    </a:p>
                  </a:txBody>
                  <a:tcPr marT="91425" marB="91425" marR="91425" marL="91425" anchor="ctr"/>
                </a:tc>
              </a:tr>
              <a:tr h="1067575">
                <a:tc>
                  <a:txBody>
                    <a:bodyPr/>
                    <a:lstStyle/>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txBody>
                  <a:tcPr marT="91425" marB="91425" marR="91425" marL="91425"/>
                </a:tc>
              </a:tr>
              <a:tr h="325500">
                <a:tc gridSpan="3">
                  <a:txBody>
                    <a:bodyPr/>
                    <a:lstStyle/>
                    <a:p>
                      <a:pPr indent="0" lvl="0" marL="0" rtl="0" algn="ctr">
                        <a:spcBef>
                          <a:spcPts val="0"/>
                        </a:spcBef>
                        <a:spcAft>
                          <a:spcPts val="0"/>
                        </a:spcAft>
                        <a:buNone/>
                      </a:pPr>
                      <a:r>
                        <a:rPr b="1" lang="en" sz="1000">
                          <a:latin typeface="Inter"/>
                          <a:ea typeface="Inter"/>
                          <a:cs typeface="Inter"/>
                          <a:sym typeface="Inter"/>
                        </a:rPr>
                        <a:t>The Whiskey Rebellion</a:t>
                      </a:r>
                      <a:endParaRPr b="1" sz="10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hMerge="1"/>
                <a:tc hMerge="1"/>
              </a:tr>
              <a:tr h="416600">
                <a:tc>
                  <a:txBody>
                    <a:bodyPr/>
                    <a:lstStyle/>
                    <a:p>
                      <a:pPr indent="0" lvl="0" marL="0" rtl="0" algn="ctr">
                        <a:spcBef>
                          <a:spcPts val="0"/>
                        </a:spcBef>
                        <a:spcAft>
                          <a:spcPts val="0"/>
                        </a:spcAft>
                        <a:buNone/>
                      </a:pPr>
                      <a:r>
                        <a:rPr lang="en" sz="1000">
                          <a:latin typeface="Inter"/>
                          <a:ea typeface="Inter"/>
                          <a:cs typeface="Inter"/>
                          <a:sym typeface="Inter"/>
                        </a:rPr>
                        <a:t>Summary</a:t>
                      </a:r>
                      <a:endParaRPr sz="10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000">
                          <a:latin typeface="Inter"/>
                          <a:ea typeface="Inter"/>
                          <a:cs typeface="Inter"/>
                          <a:sym typeface="Inter"/>
                        </a:rPr>
                        <a:t>Federalist Stance</a:t>
                      </a:r>
                      <a:endParaRPr sz="10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000">
                          <a:latin typeface="Inter"/>
                          <a:ea typeface="Inter"/>
                          <a:cs typeface="Inter"/>
                          <a:sym typeface="Inter"/>
                        </a:rPr>
                        <a:t>Democratic-Republican Stance</a:t>
                      </a:r>
                      <a:endParaRPr sz="10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37375">
                <a:tc>
                  <a:txBody>
                    <a:bodyPr/>
                    <a:lstStyle/>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r>
              <a:tr h="325500">
                <a:tc gridSpan="3">
                  <a:txBody>
                    <a:bodyPr/>
                    <a:lstStyle/>
                    <a:p>
                      <a:pPr indent="0" lvl="0" marL="0" rtl="0" algn="ctr">
                        <a:spcBef>
                          <a:spcPts val="0"/>
                        </a:spcBef>
                        <a:spcAft>
                          <a:spcPts val="0"/>
                        </a:spcAft>
                        <a:buNone/>
                      </a:pPr>
                      <a:r>
                        <a:rPr b="1" lang="en" sz="1000">
                          <a:latin typeface="Inter"/>
                          <a:ea typeface="Inter"/>
                          <a:cs typeface="Inter"/>
                          <a:sym typeface="Inter"/>
                        </a:rPr>
                        <a:t>The Alien and Sedition Acts</a:t>
                      </a:r>
                      <a:endParaRPr b="1" sz="10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hMerge="1"/>
                <a:tc hMerge="1"/>
              </a:tr>
              <a:tr h="416600">
                <a:tc>
                  <a:txBody>
                    <a:bodyPr/>
                    <a:lstStyle/>
                    <a:p>
                      <a:pPr indent="0" lvl="0" marL="0" rtl="0" algn="ctr">
                        <a:spcBef>
                          <a:spcPts val="0"/>
                        </a:spcBef>
                        <a:spcAft>
                          <a:spcPts val="0"/>
                        </a:spcAft>
                        <a:buNone/>
                      </a:pPr>
                      <a:r>
                        <a:rPr lang="en" sz="1000">
                          <a:latin typeface="Inter"/>
                          <a:ea typeface="Inter"/>
                          <a:cs typeface="Inter"/>
                          <a:sym typeface="Inter"/>
                        </a:rPr>
                        <a:t>Summary</a:t>
                      </a:r>
                      <a:endParaRPr sz="10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000">
                          <a:latin typeface="Inter"/>
                          <a:ea typeface="Inter"/>
                          <a:cs typeface="Inter"/>
                          <a:sym typeface="Inter"/>
                        </a:rPr>
                        <a:t>Federalist Stance</a:t>
                      </a:r>
                      <a:endParaRPr sz="10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000">
                          <a:latin typeface="Inter"/>
                          <a:ea typeface="Inter"/>
                          <a:cs typeface="Inter"/>
                          <a:sym typeface="Inter"/>
                        </a:rPr>
                        <a:t>Democratic-Republican Stance</a:t>
                      </a:r>
                      <a:endParaRPr sz="10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97775">
                <a:tc>
                  <a:txBody>
                    <a:bodyPr/>
                    <a:lstStyle/>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sz="10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01" name="Shape 301"/>
        <p:cNvGrpSpPr/>
        <p:nvPr/>
      </p:nvGrpSpPr>
      <p:grpSpPr>
        <a:xfrm>
          <a:off x="0" y="0"/>
          <a:ext cx="0" cy="0"/>
          <a:chOff x="0" y="0"/>
          <a:chExt cx="0" cy="0"/>
        </a:xfrm>
      </p:grpSpPr>
      <p:sp>
        <p:nvSpPr>
          <p:cNvPr id="302" name="Google Shape;302;p58"/>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latin typeface="Halant"/>
                <a:ea typeface="Halant"/>
                <a:cs typeface="Halant"/>
                <a:sym typeface="Halant"/>
              </a:rPr>
              <a:t>Formative Assessment: C</a:t>
            </a:r>
            <a:r>
              <a:rPr lang="en" sz="1800">
                <a:latin typeface="Halant"/>
                <a:ea typeface="Halant"/>
                <a:cs typeface="Halant"/>
                <a:sym typeface="Halant"/>
              </a:rPr>
              <a:t>omparison</a:t>
            </a:r>
            <a:endParaRPr sz="1800">
              <a:latin typeface="Halant"/>
              <a:ea typeface="Halant"/>
              <a:cs typeface="Halant"/>
              <a:sym typeface="Halant"/>
            </a:endParaRPr>
          </a:p>
        </p:txBody>
      </p:sp>
      <p:pic>
        <p:nvPicPr>
          <p:cNvPr id="303" name="Google Shape;303;p5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304" name="Google Shape;304;p5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305" name="Google Shape;305;p5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306" name="Google Shape;306;p58"/>
          <p:cNvSpPr txBox="1"/>
          <p:nvPr/>
        </p:nvSpPr>
        <p:spPr>
          <a:xfrm>
            <a:off x="447400" y="759228"/>
            <a:ext cx="6420300" cy="7289400"/>
          </a:xfrm>
          <a:prstGeom prst="rect">
            <a:avLst/>
          </a:prstGeom>
          <a:noFill/>
          <a:ln cap="flat" cmpd="sng" w="28575">
            <a:solidFill>
              <a:srgbClr val="B7B7B7"/>
            </a:solidFill>
            <a:prstDash val="solid"/>
            <a:round/>
            <a:headEnd len="sm" w="sm" type="none"/>
            <a:tailEnd len="sm" w="sm" type="none"/>
          </a:ln>
        </p:spPr>
        <p:txBody>
          <a:bodyPr anchorCtr="0" anchor="t" bIns="109750" lIns="109750" spcFirstLastPara="1" rIns="109750" wrap="square" tIns="109750">
            <a:noAutofit/>
          </a:bodyPr>
          <a:lstStyle/>
          <a:p>
            <a:pPr indent="-304800" lvl="0" marL="431800" rtl="0" algn="l">
              <a:spcBef>
                <a:spcPts val="0"/>
              </a:spcBef>
              <a:spcAft>
                <a:spcPts val="0"/>
              </a:spcAft>
              <a:buClr>
                <a:schemeClr val="dk1"/>
              </a:buClr>
              <a:buSzPts val="1400"/>
              <a:buFont typeface="Inter"/>
              <a:buAutoNum type="arabicPeriod"/>
            </a:pPr>
            <a:r>
              <a:rPr lang="en" sz="1400">
                <a:solidFill>
                  <a:schemeClr val="dk1"/>
                </a:solidFill>
                <a:highlight>
                  <a:schemeClr val="lt1"/>
                </a:highlight>
                <a:latin typeface="Inter"/>
                <a:ea typeface="Inter"/>
                <a:cs typeface="Inter"/>
                <a:sym typeface="Inter"/>
              </a:rPr>
              <a:t>What is at least one similarity between the opinions of Alexander Hamilton and Thomas Jefferson’s on creating a National Bank? Cite Evidence.</a:t>
            </a:r>
            <a:endParaRPr sz="1400">
              <a:solidFill>
                <a:schemeClr val="dk1"/>
              </a:solidFill>
              <a:highlight>
                <a:schemeClr val="lt1"/>
              </a:highlight>
              <a:latin typeface="Inter"/>
              <a:ea typeface="Inter"/>
              <a:cs typeface="Inter"/>
              <a:sym typeface="Inter"/>
            </a:endParaRPr>
          </a:p>
          <a:p>
            <a:pPr indent="0" lvl="0" marL="431800" rtl="0" algn="l">
              <a:spcBef>
                <a:spcPts val="0"/>
              </a:spcBef>
              <a:spcAft>
                <a:spcPts val="0"/>
              </a:spcAft>
              <a:buNone/>
            </a:pPr>
            <a:r>
              <a:t/>
            </a:r>
            <a:endParaRPr>
              <a:solidFill>
                <a:schemeClr val="dk1"/>
              </a:solidFill>
              <a:highlight>
                <a:schemeClr val="lt1"/>
              </a:highlight>
              <a:latin typeface="Inter"/>
              <a:ea typeface="Inter"/>
              <a:cs typeface="Inter"/>
              <a:sym typeface="Inter"/>
            </a:endParaRPr>
          </a:p>
          <a:p>
            <a:pPr indent="0" lvl="0" marL="431800" rtl="0" algn="l">
              <a:spcBef>
                <a:spcPts val="0"/>
              </a:spcBef>
              <a:spcAft>
                <a:spcPts val="0"/>
              </a:spcAft>
              <a:buClr>
                <a:schemeClr val="dk1"/>
              </a:buClr>
              <a:buSzPts val="1000"/>
              <a:buFont typeface="Arial"/>
              <a:buNone/>
            </a:pPr>
            <a:r>
              <a:rPr b="1" lang="en" sz="1200">
                <a:solidFill>
                  <a:schemeClr val="accent1"/>
                </a:solidFill>
                <a:highlight>
                  <a:schemeClr val="lt1"/>
                </a:highlight>
                <a:latin typeface="Inter"/>
                <a:ea typeface="Inter"/>
                <a:cs typeface="Inter"/>
                <a:sym typeface="Inter"/>
              </a:rPr>
              <a:t>Both Alexander Hamilton and Thomas Jefferson agree that creating a national bank would significantly affect the power of the federal government. Hamilton believes the bank would strengthen the government’s ability to manage finances and public credit. He writes that it would give the government “greater facility… in obtaining aids, especially in sudden emergencies.” Jefferson also sees the bank as powerful but is concerned that it would allow Congress to go “beyond the boundaries” set by the Constitution. Additionally, both Hamilton and Jefferson invoke the Constitution in their opinions on creating a National Bank. Since the Constitution enables Congress to collect taxes and take on debt, he sees a National Bank as the best method to do those things. Similarly, Jefferson quotes the 10th Amendment to the Constitution, which states that powers not given to the U.S. belong “to the States or to the people.” </a:t>
            </a:r>
            <a:endParaRPr b="1" sz="1200">
              <a:solidFill>
                <a:schemeClr val="accent1"/>
              </a:solidFill>
              <a:highlight>
                <a:schemeClr val="lt1"/>
              </a:highlight>
              <a:latin typeface="Inter"/>
              <a:ea typeface="Inter"/>
              <a:cs typeface="Inter"/>
              <a:sym typeface="Inter"/>
            </a:endParaRPr>
          </a:p>
          <a:p>
            <a:pPr indent="0" lvl="0" marL="431800" rtl="0" algn="l">
              <a:spcBef>
                <a:spcPts val="0"/>
              </a:spcBef>
              <a:spcAft>
                <a:spcPts val="0"/>
              </a:spcAft>
              <a:buClr>
                <a:schemeClr val="dk1"/>
              </a:buClr>
              <a:buSzPts val="1000"/>
              <a:buFont typeface="Arial"/>
              <a:buNone/>
            </a:pPr>
            <a:r>
              <a:t/>
            </a:r>
            <a:endParaRPr sz="1400">
              <a:solidFill>
                <a:schemeClr val="dk1"/>
              </a:solidFill>
              <a:highlight>
                <a:schemeClr val="lt1"/>
              </a:highlight>
              <a:latin typeface="Inter"/>
              <a:ea typeface="Inter"/>
              <a:cs typeface="Inter"/>
              <a:sym typeface="Inter"/>
            </a:endParaRPr>
          </a:p>
          <a:p>
            <a:pPr indent="0" lvl="0" marL="431800" rtl="0" algn="l">
              <a:spcBef>
                <a:spcPts val="0"/>
              </a:spcBef>
              <a:spcAft>
                <a:spcPts val="0"/>
              </a:spcAft>
              <a:buClr>
                <a:schemeClr val="dk1"/>
              </a:buClr>
              <a:buSzPts val="1000"/>
              <a:buFont typeface="Arial"/>
              <a:buNone/>
            </a:pPr>
            <a:r>
              <a:t/>
            </a:r>
            <a:endParaRPr sz="1400">
              <a:solidFill>
                <a:schemeClr val="dk1"/>
              </a:solidFill>
              <a:highlight>
                <a:schemeClr val="lt1"/>
              </a:highlight>
              <a:latin typeface="Inter"/>
              <a:ea typeface="Inter"/>
              <a:cs typeface="Inter"/>
              <a:sym typeface="Inter"/>
            </a:endParaRPr>
          </a:p>
          <a:p>
            <a:pPr indent="0" lvl="0" marL="431800" rtl="0" algn="l">
              <a:spcBef>
                <a:spcPts val="0"/>
              </a:spcBef>
              <a:spcAft>
                <a:spcPts val="0"/>
              </a:spcAft>
              <a:buClr>
                <a:schemeClr val="dk1"/>
              </a:buClr>
              <a:buSzPts val="1000"/>
              <a:buFont typeface="Arial"/>
              <a:buNone/>
            </a:pPr>
            <a:r>
              <a:t/>
            </a:r>
            <a:endParaRPr sz="1400">
              <a:solidFill>
                <a:schemeClr val="dk1"/>
              </a:solidFill>
              <a:highlight>
                <a:schemeClr val="lt1"/>
              </a:highlight>
              <a:latin typeface="Inter"/>
              <a:ea typeface="Inter"/>
              <a:cs typeface="Inter"/>
              <a:sym typeface="Inter"/>
            </a:endParaRPr>
          </a:p>
          <a:p>
            <a:pPr indent="0" lvl="0" marL="431800" rtl="0" algn="l">
              <a:spcBef>
                <a:spcPts val="0"/>
              </a:spcBef>
              <a:spcAft>
                <a:spcPts val="0"/>
              </a:spcAft>
              <a:buClr>
                <a:schemeClr val="dk1"/>
              </a:buClr>
              <a:buSzPts val="1000"/>
              <a:buFont typeface="Arial"/>
              <a:buNone/>
            </a:pPr>
            <a:r>
              <a:t/>
            </a:r>
            <a:endParaRPr sz="1400">
              <a:solidFill>
                <a:schemeClr val="dk1"/>
              </a:solidFill>
              <a:highlight>
                <a:schemeClr val="lt1"/>
              </a:highlight>
              <a:latin typeface="Inter"/>
              <a:ea typeface="Inter"/>
              <a:cs typeface="Inter"/>
              <a:sym typeface="Inter"/>
            </a:endParaRPr>
          </a:p>
          <a:p>
            <a:pPr indent="-304800" lvl="0" marL="431800" rtl="0" algn="l">
              <a:spcBef>
                <a:spcPts val="0"/>
              </a:spcBef>
              <a:spcAft>
                <a:spcPts val="0"/>
              </a:spcAft>
              <a:buClr>
                <a:schemeClr val="dk1"/>
              </a:buClr>
              <a:buSzPts val="1400"/>
              <a:buFont typeface="Inter"/>
              <a:buAutoNum type="arabicPeriod"/>
            </a:pPr>
            <a:r>
              <a:rPr lang="en" sz="1400">
                <a:solidFill>
                  <a:schemeClr val="dk1"/>
                </a:solidFill>
                <a:highlight>
                  <a:schemeClr val="lt1"/>
                </a:highlight>
                <a:latin typeface="Inter"/>
                <a:ea typeface="Inter"/>
                <a:cs typeface="Inter"/>
                <a:sym typeface="Inter"/>
              </a:rPr>
              <a:t>How do Hamilton and Jefferson’s opinions differ over forming a National Bank? Cite Evidence. </a:t>
            </a:r>
            <a:endParaRPr sz="1400">
              <a:solidFill>
                <a:schemeClr val="dk1"/>
              </a:solidFill>
              <a:highlight>
                <a:schemeClr val="lt1"/>
              </a:highlight>
              <a:latin typeface="Inter"/>
              <a:ea typeface="Inter"/>
              <a:cs typeface="Inter"/>
              <a:sym typeface="Inter"/>
            </a:endParaRPr>
          </a:p>
          <a:p>
            <a:pPr indent="0" lvl="0" marL="431800" rtl="0" algn="l">
              <a:spcBef>
                <a:spcPts val="0"/>
              </a:spcBef>
              <a:spcAft>
                <a:spcPts val="0"/>
              </a:spcAft>
              <a:buNone/>
            </a:pPr>
            <a:r>
              <a:t/>
            </a:r>
            <a:endParaRPr>
              <a:solidFill>
                <a:schemeClr val="dk1"/>
              </a:solidFill>
              <a:highlight>
                <a:schemeClr val="lt1"/>
              </a:highlight>
              <a:latin typeface="Inter"/>
              <a:ea typeface="Inter"/>
              <a:cs typeface="Inter"/>
              <a:sym typeface="Inter"/>
            </a:endParaRPr>
          </a:p>
          <a:p>
            <a:pPr indent="0" lvl="0" marL="431800" rtl="0" algn="l">
              <a:spcBef>
                <a:spcPts val="0"/>
              </a:spcBef>
              <a:spcAft>
                <a:spcPts val="0"/>
              </a:spcAft>
              <a:buNone/>
            </a:pPr>
            <a:r>
              <a:rPr b="1" lang="en" sz="1200">
                <a:solidFill>
                  <a:schemeClr val="accent1"/>
                </a:solidFill>
                <a:highlight>
                  <a:schemeClr val="lt1"/>
                </a:highlight>
                <a:latin typeface="Inter"/>
                <a:ea typeface="Inter"/>
                <a:cs typeface="Inter"/>
                <a:sym typeface="Inter"/>
              </a:rPr>
              <a:t>Hamilton supports the creation of the bank because he believes it will benefit the country’s economy and help the government manage taxes and credit. He argues that a national bank would lead to the “augmentation of the productive capital of a country.” Jefferson, however, argues that forming a national bank is unconstitutional and gives the federal government too much power. He claims that the powers in the bill “have not… been delegated to the United States, by the Constitution.” </a:t>
            </a:r>
            <a:r>
              <a:rPr b="1" lang="en" sz="1300">
                <a:solidFill>
                  <a:schemeClr val="accent1"/>
                </a:solidFill>
                <a:highlight>
                  <a:schemeClr val="lt1"/>
                </a:highlight>
                <a:latin typeface="Inter"/>
                <a:ea typeface="Inter"/>
                <a:cs typeface="Inter"/>
                <a:sym typeface="Inter"/>
              </a:rPr>
              <a:t>Hamilton believes that it is within the right of the Federal Government to create a National Bank because it will allow them to exercise their Constitutional duties. Conversely, Jefferson believes that since the Constitution does not directly delegate that power to federal government, it cannot create a National Bank.</a:t>
            </a:r>
            <a:endParaRPr b="1" sz="1200">
              <a:solidFill>
                <a:schemeClr val="accent1"/>
              </a:solidFill>
              <a:highlight>
                <a:schemeClr val="lt1"/>
              </a:highlight>
              <a:latin typeface="Inter"/>
              <a:ea typeface="Inter"/>
              <a:cs typeface="Inter"/>
              <a:sym typeface="Inter"/>
            </a:endParaRPr>
          </a:p>
          <a:p>
            <a:pPr indent="0" lvl="0" marL="0" rtl="0" algn="l">
              <a:spcBef>
                <a:spcPts val="0"/>
              </a:spcBef>
              <a:spcAft>
                <a:spcPts val="0"/>
              </a:spcAft>
              <a:buClr>
                <a:schemeClr val="dk1"/>
              </a:buClr>
              <a:buSzPts val="1000"/>
              <a:buFont typeface="Arial"/>
              <a:buNone/>
            </a:pPr>
            <a:r>
              <a:t/>
            </a:r>
            <a:endParaRPr sz="1400">
              <a:solidFill>
                <a:schemeClr val="dk1"/>
              </a:solidFill>
              <a:latin typeface="Inter"/>
              <a:ea typeface="Inter"/>
              <a:cs typeface="Inter"/>
              <a:sym typeface="Inter"/>
            </a:endParaRPr>
          </a:p>
          <a:p>
            <a:pPr indent="0" lvl="0" marL="0" rtl="0" algn="l">
              <a:spcBef>
                <a:spcPts val="0"/>
              </a:spcBef>
              <a:spcAft>
                <a:spcPts val="0"/>
              </a:spcAft>
              <a:buClr>
                <a:schemeClr val="dk1"/>
              </a:buClr>
              <a:buSzPts val="1000"/>
              <a:buFont typeface="Arial"/>
              <a:buNone/>
            </a:pPr>
            <a:r>
              <a:t/>
            </a:r>
            <a:endParaRPr sz="1400">
              <a:solidFill>
                <a:schemeClr val="dk1"/>
              </a:solidFill>
              <a:latin typeface="Inter"/>
              <a:ea typeface="Inter"/>
              <a:cs typeface="Inter"/>
              <a:sym typeface="Inter"/>
            </a:endParaRPr>
          </a:p>
          <a:p>
            <a:pPr indent="0" lvl="0" marL="0" rtl="0" algn="l">
              <a:spcBef>
                <a:spcPts val="0"/>
              </a:spcBef>
              <a:spcAft>
                <a:spcPts val="0"/>
              </a:spcAft>
              <a:buClr>
                <a:schemeClr val="dk1"/>
              </a:buClr>
              <a:buSzPts val="1000"/>
              <a:buFont typeface="Arial"/>
              <a:buNone/>
            </a:pPr>
            <a:r>
              <a:t/>
            </a:r>
            <a:endParaRPr sz="1400">
              <a:solidFill>
                <a:schemeClr val="dk1"/>
              </a:solidFill>
              <a:latin typeface="Inter"/>
              <a:ea typeface="Inter"/>
              <a:cs typeface="Inter"/>
              <a:sym typeface="Inter"/>
            </a:endParaRPr>
          </a:p>
          <a:p>
            <a:pPr indent="0" lvl="0" marL="0" rtl="0" algn="l">
              <a:spcBef>
                <a:spcPts val="0"/>
              </a:spcBef>
              <a:spcAft>
                <a:spcPts val="0"/>
              </a:spcAft>
              <a:buClr>
                <a:schemeClr val="dk1"/>
              </a:buClr>
              <a:buSzPts val="1000"/>
              <a:buFont typeface="Arial"/>
              <a:buNone/>
            </a:pPr>
            <a:r>
              <a:t/>
            </a:r>
            <a:endParaRPr b="1" sz="1400">
              <a:solidFill>
                <a:schemeClr val="dk1"/>
              </a:solidFill>
              <a:highlight>
                <a:schemeClr val="lt1"/>
              </a:highlight>
              <a:latin typeface="Inter"/>
              <a:ea typeface="Inter"/>
              <a:cs typeface="Inter"/>
              <a:sym typeface="Inter"/>
            </a:endParaRPr>
          </a:p>
          <a:p>
            <a:pPr indent="0" lvl="0" marL="0" rtl="0" algn="l">
              <a:spcBef>
                <a:spcPts val="0"/>
              </a:spcBef>
              <a:spcAft>
                <a:spcPts val="0"/>
              </a:spcAft>
              <a:buClr>
                <a:schemeClr val="dk1"/>
              </a:buClr>
              <a:buSzPts val="1000"/>
              <a:buFont typeface="Arial"/>
              <a:buNone/>
            </a:pPr>
            <a:r>
              <a:t/>
            </a:r>
            <a:endParaRPr b="1" sz="14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8" name="Shape 198"/>
        <p:cNvGrpSpPr/>
        <p:nvPr/>
      </p:nvGrpSpPr>
      <p:grpSpPr>
        <a:xfrm>
          <a:off x="0" y="0"/>
          <a:ext cx="0" cy="0"/>
          <a:chOff x="0" y="0"/>
          <a:chExt cx="0" cy="0"/>
        </a:xfrm>
      </p:grpSpPr>
      <p:pic>
        <p:nvPicPr>
          <p:cNvPr id="199" name="Google Shape;199;p5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00" name="Google Shape;200;p5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01" name="Google Shape;201;p5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202" name="Google Shape;202;p50"/>
          <p:cNvGraphicFramePr/>
          <p:nvPr/>
        </p:nvGraphicFramePr>
        <p:xfrm>
          <a:off x="359094" y="551086"/>
          <a:ext cx="3000000" cy="3000000"/>
        </p:xfrm>
        <a:graphic>
          <a:graphicData uri="http://schemas.openxmlformats.org/drawingml/2006/table">
            <a:tbl>
              <a:tblPr>
                <a:noFill/>
                <a:tableStyleId>{1A9BA68D-0B07-4BA4-8ACB-C0944C5547B8}</a:tableStyleId>
              </a:tblPr>
              <a:tblGrid>
                <a:gridCol w="6657000"/>
              </a:tblGrid>
              <a:tr h="411525">
                <a:tc>
                  <a:txBody>
                    <a:bodyPr/>
                    <a:lstStyle/>
                    <a:p>
                      <a:pPr indent="0" lvl="0" marL="0" rtl="0" algn="l">
                        <a:spcBef>
                          <a:spcPts val="0"/>
                        </a:spcBef>
                        <a:spcAft>
                          <a:spcPts val="0"/>
                        </a:spcAft>
                        <a:buNone/>
                      </a:pPr>
                      <a:r>
                        <a:rPr b="1" lang="en" sz="950" u="sng">
                          <a:solidFill>
                            <a:schemeClr val="hlink"/>
                          </a:solidFill>
                          <a:latin typeface="Halant"/>
                          <a:ea typeface="Halant"/>
                          <a:cs typeface="Halant"/>
                          <a:sym typeface="Halant"/>
                          <a:hlinkClick r:id="rId4"/>
                        </a:rPr>
                        <a:t>National Bank Video Transcript:</a:t>
                      </a:r>
                      <a:r>
                        <a:rPr b="1" lang="en" sz="950">
                          <a:latin typeface="Halant"/>
                          <a:ea typeface="Halant"/>
                          <a:cs typeface="Halant"/>
                          <a:sym typeface="Halant"/>
                        </a:rPr>
                        <a:t> </a:t>
                      </a:r>
                      <a:endParaRPr b="1" sz="950">
                        <a:latin typeface="Halant"/>
                        <a:ea typeface="Halant"/>
                        <a:cs typeface="Halant"/>
                        <a:sym typeface="Halant"/>
                      </a:endParaRPr>
                    </a:p>
                    <a:p>
                      <a:pPr indent="0" lvl="0" marL="0" rtl="0" algn="l">
                        <a:spcBef>
                          <a:spcPts val="0"/>
                        </a:spcBef>
                        <a:spcAft>
                          <a:spcPts val="0"/>
                        </a:spcAft>
                        <a:buNone/>
                      </a:pPr>
                      <a:r>
                        <a:rPr lang="en" sz="950">
                          <a:solidFill>
                            <a:schemeClr val="dk1"/>
                          </a:solidFill>
                          <a:latin typeface="Inter"/>
                          <a:ea typeface="Inter"/>
                          <a:cs typeface="Inter"/>
                          <a:sym typeface="Inter"/>
                        </a:rPr>
                        <a:t>In 1790, Alexander Hamilton, the first Secretary of the Treasury, persuaded Congress to pass a bill creating a central bank for the United States. It would be modeled on the Bank of England. This is where all federal deposits go‒so as the United States government gains money, it gets deposited in the Bank of the United States. So it was essentially the bank for the U.S. </a:t>
                      </a:r>
                      <a:r>
                        <a:rPr lang="en" sz="950">
                          <a:solidFill>
                            <a:schemeClr val="dk1"/>
                          </a:solidFill>
                          <a:latin typeface="Inter"/>
                          <a:ea typeface="Inter"/>
                          <a:cs typeface="Inter"/>
                          <a:sym typeface="Inter"/>
                        </a:rPr>
                        <a:t>g</a:t>
                      </a:r>
                      <a:r>
                        <a:rPr lang="en" sz="950">
                          <a:solidFill>
                            <a:schemeClr val="dk1"/>
                          </a:solidFill>
                          <a:latin typeface="Inter"/>
                          <a:ea typeface="Inter"/>
                          <a:cs typeface="Inter"/>
                          <a:sym typeface="Inter"/>
                        </a:rPr>
                        <a:t>overnment. The Bank of the United States would provide a stable mechanism to help the government function smoothly. But many were opposed to the idea of a large private bank loaning out money to the federal government. Secretary of State Thomas Jefferson was one of them. Jefferson just hated banks. He hated commerce. His idea of the United States was a nation of yeoman farmers. Jefferson wants the world of America to stay the way it is. He wants it to be agrarian, agricultural‒he says this is moral wealth, a bank this is immoral wealth because it's money making money. Jefferson did everything he could to persuade President George Washington not to sign the bill authorizing the bank. He's in the cabinet and he says to George Washington, “This is unconstitutional, read the Constitution. There's nothing in it that says you can create a bank.” Hamilton says to George Washington, “Well that's true, but the Constitution does allow you to raise revenue and the right to raise revenue implies the right to have some place to put it.” Washington listens and he says, “You're right.” And thus, the Bank of the United States is created. Hamilton had won and the Bank of the United States was a resounding success. By the beginning of the 1800s, there were 29 branches across the country and the United States had a more reliable supply of money than most nations in Europe. This was the only national bank. So you could get the Bank of the United States branch in Boston to give you, in effect, a piece of paper which you could take to Atlanta and turn instantly into money. And it was a place where taxes could be gathered and it was a very efficient mechanism. But the opposition to a National Bank in the United States would grow, especially as new States entered the Union in the West, where resentment against the eastern banking establishment ran deep. The fight that Hamilton and Jefferson had started over the Bank of the United States would come to dominate American politics for the next 40 years.</a:t>
                      </a:r>
                      <a:endParaRPr sz="950">
                        <a:solidFill>
                          <a:schemeClr val="dk1"/>
                        </a:solidFill>
                        <a:latin typeface="Inter"/>
                        <a:ea typeface="Inter"/>
                        <a:cs typeface="Inter"/>
                        <a:sym typeface="Inter"/>
                      </a:endParaRPr>
                    </a:p>
                  </a:txBody>
                  <a:tcPr marT="87275" marB="87275" marR="86050" marL="114300"/>
                </a:tc>
              </a:tr>
            </a:tbl>
          </a:graphicData>
        </a:graphic>
      </p:graphicFrame>
      <p:sp>
        <p:nvSpPr>
          <p:cNvPr id="203" name="Google Shape;203;p50"/>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Video Transcripts</a:t>
            </a:r>
            <a:endParaRPr sz="1800">
              <a:solidFill>
                <a:schemeClr val="dk1"/>
              </a:solidFill>
              <a:latin typeface="Halant"/>
              <a:ea typeface="Halant"/>
              <a:cs typeface="Halant"/>
              <a:sym typeface="Halant"/>
            </a:endParaRPr>
          </a:p>
        </p:txBody>
      </p:sp>
      <p:graphicFrame>
        <p:nvGraphicFramePr>
          <p:cNvPr id="204" name="Google Shape;204;p50"/>
          <p:cNvGraphicFramePr/>
          <p:nvPr/>
        </p:nvGraphicFramePr>
        <p:xfrm>
          <a:off x="359094" y="4143911"/>
          <a:ext cx="3000000" cy="3000000"/>
        </p:xfrm>
        <a:graphic>
          <a:graphicData uri="http://schemas.openxmlformats.org/drawingml/2006/table">
            <a:tbl>
              <a:tblPr>
                <a:noFill/>
                <a:tableStyleId>{1A9BA68D-0B07-4BA4-8ACB-C0944C5547B8}</a:tableStyleId>
              </a:tblPr>
              <a:tblGrid>
                <a:gridCol w="6657000"/>
              </a:tblGrid>
              <a:tr h="411525">
                <a:tc>
                  <a:txBody>
                    <a:bodyPr/>
                    <a:lstStyle/>
                    <a:p>
                      <a:pPr indent="0" lvl="0" marL="0" rtl="0" algn="l">
                        <a:spcBef>
                          <a:spcPts val="0"/>
                        </a:spcBef>
                        <a:spcAft>
                          <a:spcPts val="0"/>
                        </a:spcAft>
                        <a:buNone/>
                      </a:pPr>
                      <a:r>
                        <a:rPr b="1" lang="en" sz="950" u="sng">
                          <a:solidFill>
                            <a:schemeClr val="hlink"/>
                          </a:solidFill>
                          <a:latin typeface="Halant"/>
                          <a:ea typeface="Halant"/>
                          <a:cs typeface="Halant"/>
                          <a:sym typeface="Halant"/>
                          <a:hlinkClick r:id="rId5"/>
                        </a:rPr>
                        <a:t>Whiskey Rebellion</a:t>
                      </a:r>
                      <a:r>
                        <a:rPr b="1" lang="en" sz="950" u="sng">
                          <a:solidFill>
                            <a:schemeClr val="hlink"/>
                          </a:solidFill>
                          <a:latin typeface="Halant"/>
                          <a:ea typeface="Halant"/>
                          <a:cs typeface="Halant"/>
                          <a:sym typeface="Halant"/>
                          <a:hlinkClick r:id="rId6"/>
                        </a:rPr>
                        <a:t> Video Transcript: </a:t>
                      </a:r>
                      <a:endParaRPr sz="950">
                        <a:solidFill>
                          <a:schemeClr val="dk1"/>
                        </a:solidFill>
                        <a:latin typeface="Inter"/>
                        <a:ea typeface="Inter"/>
                        <a:cs typeface="Inter"/>
                        <a:sym typeface="Inter"/>
                      </a:endParaRPr>
                    </a:p>
                    <a:p>
                      <a:pPr indent="0" lvl="0" marL="0" rtl="0" algn="l">
                        <a:spcBef>
                          <a:spcPts val="0"/>
                        </a:spcBef>
                        <a:spcAft>
                          <a:spcPts val="0"/>
                        </a:spcAft>
                        <a:buNone/>
                      </a:pPr>
                      <a:r>
                        <a:rPr lang="en" sz="950">
                          <a:solidFill>
                            <a:schemeClr val="dk1"/>
                          </a:solidFill>
                          <a:latin typeface="Inter"/>
                          <a:ea typeface="Inter"/>
                          <a:cs typeface="Inter"/>
                          <a:sym typeface="Inter"/>
                        </a:rPr>
                        <a:t>Throughout US history, people have rebelled against the status quo for all sorts of reasons. But in the 1700s, one rebellion revolved around - whiskey. Believe it or not, the alcoholic beverage was the subject of a Pennsylvania tax uprising that lasted for three years! Western Pennsylvania, September 6th, 1791. Eight months after the federal government imposes a whiskey tax to pay off debts incurred during the revolution, tax collector Robert Johnson is doing his rounds: when a group of men disguised as women drag him into the woods and cover him with hot tar and feathers. The message is clear - among the working class farmers and distillers of Pennsylvania and beyond, the whiskey tax is not welcome. Despite his initial opposition to the tax - President George Washington warns of an armed response. But the violence continues on July 17th, 1794, it comes to a head - when a mob surrounds the home of a wealthy tax collector and burns it to the ground. Washington reacts by leading a militia of around 13,000 men to quell the rebellion once and for all. But he meets no resistance - because the majority of insurgents had fled. Still, almost 150 are rounded up as suspects. 10 are tried for treason. Two are convicted - but pardoned by Washington himself. At a time when many believed the newly established US federal government was too weak to lead the nation, Washington's handling of the Whiskey Rebellion showed that it had the power and the will to stand down hard on those who questioned its authority. Why is it important that the federal government has the ability to create and enforce laws that apply to all states?</a:t>
                      </a:r>
                      <a:endParaRPr sz="950">
                        <a:solidFill>
                          <a:schemeClr val="dk1"/>
                        </a:solidFill>
                        <a:latin typeface="Inter"/>
                        <a:ea typeface="Inter"/>
                        <a:cs typeface="Inter"/>
                        <a:sym typeface="Inter"/>
                      </a:endParaRPr>
                    </a:p>
                  </a:txBody>
                  <a:tcPr marT="87275" marB="87275" marR="86050" marL="114300"/>
                </a:tc>
              </a:tr>
            </a:tbl>
          </a:graphicData>
        </a:graphic>
      </p:graphicFrame>
      <p:graphicFrame>
        <p:nvGraphicFramePr>
          <p:cNvPr id="205" name="Google Shape;205;p50"/>
          <p:cNvGraphicFramePr/>
          <p:nvPr/>
        </p:nvGraphicFramePr>
        <p:xfrm>
          <a:off x="359094" y="6723286"/>
          <a:ext cx="3000000" cy="3000000"/>
        </p:xfrm>
        <a:graphic>
          <a:graphicData uri="http://schemas.openxmlformats.org/drawingml/2006/table">
            <a:tbl>
              <a:tblPr>
                <a:noFill/>
                <a:tableStyleId>{1A9BA68D-0B07-4BA4-8ACB-C0944C5547B8}</a:tableStyleId>
              </a:tblPr>
              <a:tblGrid>
                <a:gridCol w="6657000"/>
              </a:tblGrid>
              <a:tr h="411525">
                <a:tc>
                  <a:txBody>
                    <a:bodyPr/>
                    <a:lstStyle/>
                    <a:p>
                      <a:pPr indent="0" lvl="0" marL="0" rtl="0" algn="l">
                        <a:spcBef>
                          <a:spcPts val="0"/>
                        </a:spcBef>
                        <a:spcAft>
                          <a:spcPts val="0"/>
                        </a:spcAft>
                        <a:buNone/>
                      </a:pPr>
                      <a:r>
                        <a:rPr b="1" lang="en" sz="950" u="sng">
                          <a:solidFill>
                            <a:schemeClr val="hlink"/>
                          </a:solidFill>
                          <a:latin typeface="Halant"/>
                          <a:ea typeface="Halant"/>
                          <a:cs typeface="Halant"/>
                          <a:sym typeface="Halant"/>
                          <a:hlinkClick r:id="rId7"/>
                        </a:rPr>
                        <a:t>The Alien and </a:t>
                      </a:r>
                      <a:r>
                        <a:rPr b="1" lang="en" sz="950" u="sng">
                          <a:solidFill>
                            <a:schemeClr val="hlink"/>
                          </a:solidFill>
                          <a:latin typeface="Halant"/>
                          <a:ea typeface="Halant"/>
                          <a:cs typeface="Halant"/>
                          <a:sym typeface="Halant"/>
                          <a:hlinkClick r:id="rId8"/>
                        </a:rPr>
                        <a:t>Sedition Acts Video Transcript: </a:t>
                      </a:r>
                      <a:endParaRPr b="1" sz="950">
                        <a:latin typeface="Halant"/>
                        <a:ea typeface="Halant"/>
                        <a:cs typeface="Halant"/>
                        <a:sym typeface="Halant"/>
                      </a:endParaRPr>
                    </a:p>
                    <a:p>
                      <a:pPr indent="0" lvl="0" marL="0" rtl="0" algn="l">
                        <a:spcBef>
                          <a:spcPts val="0"/>
                        </a:spcBef>
                        <a:spcAft>
                          <a:spcPts val="0"/>
                        </a:spcAft>
                        <a:buNone/>
                      </a:pPr>
                      <a:r>
                        <a:rPr lang="en" sz="950">
                          <a:solidFill>
                            <a:srgbClr val="0F0F0F"/>
                          </a:solidFill>
                          <a:latin typeface="Inter"/>
                          <a:ea typeface="Inter"/>
                          <a:cs typeface="Inter"/>
                          <a:sym typeface="Inter"/>
                        </a:rPr>
                        <a:t>Welcome to 60-Second Civics‒the daily podcast of the Center for Civic Education, I'm Mark Gage. George Washington served two terms as president. When he left office, he warned the Americans about the harmful effect of political parties. By the election of 1796, there was serious hostility between the Federalists and the Republicans. Each party wanted one of its own people to win the presidential election. John Adams, a federalist was elected president. Thomas Jefferson, a Republican was elected vice president. Jefferson and the Republicans were very critical of the way Adams ran the government. The Republicans organized their opposition. They used the newspapers to build public support for their views. Adams and the Federalists in Congress were able to pass two laws called the Alien and Sedition Acts. The Alien Act gave the president broad powers over aliens entering the country. The Sedition Act made it a crime for newspaper editors writers or speakers to criticize the government. The Alien and Sedition Acts outraged the Republicans. They knew that the laws were intended to silence them. Several newspaper editors and a member of Congress were fined and put in jail for writing and speaking against the government. That's all for today's podcast‒ 60-Second Civics, where civic education only takes a minute.</a:t>
                      </a:r>
                      <a:endParaRPr sz="950">
                        <a:solidFill>
                          <a:schemeClr val="dk1"/>
                        </a:solidFill>
                        <a:latin typeface="Inter"/>
                        <a:ea typeface="Inter"/>
                        <a:cs typeface="Inter"/>
                        <a:sym typeface="Inter"/>
                      </a:endParaRPr>
                    </a:p>
                  </a:txBody>
                  <a:tcPr marT="87275" marB="87275" marR="86050" marL="114300"/>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9" name="Shape 209"/>
        <p:cNvGrpSpPr/>
        <p:nvPr/>
      </p:nvGrpSpPr>
      <p:grpSpPr>
        <a:xfrm>
          <a:off x="0" y="0"/>
          <a:ext cx="0" cy="0"/>
          <a:chOff x="0" y="0"/>
          <a:chExt cx="0" cy="0"/>
        </a:xfrm>
      </p:grpSpPr>
      <p:sp>
        <p:nvSpPr>
          <p:cNvPr id="210" name="Google Shape;210;p51"/>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Historical Significance</a:t>
            </a:r>
            <a:endParaRPr sz="1200">
              <a:latin typeface="Inter"/>
              <a:ea typeface="Inter"/>
              <a:cs typeface="Inter"/>
              <a:sym typeface="Inter"/>
            </a:endParaRPr>
          </a:p>
        </p:txBody>
      </p:sp>
      <p:sp>
        <p:nvSpPr>
          <p:cNvPr id="211" name="Google Shape;211;p51"/>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t>
            </a:r>
            <a:r>
              <a:rPr lang="en" sz="1600">
                <a:solidFill>
                  <a:schemeClr val="dk1"/>
                </a:solidFill>
                <a:latin typeface="Halant"/>
                <a:ea typeface="Halant"/>
                <a:cs typeface="Halant"/>
                <a:sym typeface="Halant"/>
              </a:rPr>
              <a:t>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A Historian Interprets The Sedition Act</a:t>
            </a:r>
            <a:endParaRPr sz="2400">
              <a:solidFill>
                <a:schemeClr val="dk1"/>
              </a:solidFill>
              <a:latin typeface="Plus Jakarta Sans Medium"/>
              <a:ea typeface="Plus Jakarta Sans Medium"/>
              <a:cs typeface="Plus Jakarta Sans Medium"/>
              <a:sym typeface="Plus Jakarta Sans Medium"/>
            </a:endParaRPr>
          </a:p>
        </p:txBody>
      </p:sp>
      <p:pic>
        <p:nvPicPr>
          <p:cNvPr id="212" name="Google Shape;212;p51"/>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213" name="Google Shape;213;p51"/>
          <p:cNvGraphicFramePr/>
          <p:nvPr/>
        </p:nvGraphicFramePr>
        <p:xfrm>
          <a:off x="903875" y="2052925"/>
          <a:ext cx="3000000" cy="3000000"/>
        </p:xfrm>
        <a:graphic>
          <a:graphicData uri="http://schemas.openxmlformats.org/drawingml/2006/table">
            <a:tbl>
              <a:tblPr>
                <a:noFill/>
                <a:tableStyleId>{1A9BA68D-0B07-4BA4-8ACB-C0944C5547B8}</a:tableStyleId>
              </a:tblPr>
              <a:tblGrid>
                <a:gridCol w="5507450"/>
              </a:tblGrid>
              <a:tr h="516850">
                <a:tc>
                  <a:txBody>
                    <a:bodyPr/>
                    <a:lstStyle/>
                    <a:p>
                      <a:pPr indent="0" lvl="0" marL="0" rtl="0" algn="l">
                        <a:spcBef>
                          <a:spcPts val="0"/>
                        </a:spcBef>
                        <a:spcAft>
                          <a:spcPts val="0"/>
                        </a:spcAft>
                        <a:buClr>
                          <a:srgbClr val="000000"/>
                        </a:buClr>
                        <a:buSzPts val="1100"/>
                        <a:buFont typeface="Arial"/>
                        <a:buNone/>
                      </a:pPr>
                      <a:r>
                        <a:rPr lang="en">
                          <a:solidFill>
                            <a:srgbClr val="000000"/>
                          </a:solidFill>
                          <a:highlight>
                            <a:srgbClr val="FFFFFF"/>
                          </a:highlight>
                          <a:latin typeface="Halant"/>
                          <a:ea typeface="Halant"/>
                          <a:cs typeface="Halant"/>
                          <a:sym typeface="Halant"/>
                        </a:rPr>
                        <a:t>Source: </a:t>
                      </a:r>
                      <a:r>
                        <a:rPr lang="en">
                          <a:solidFill>
                            <a:srgbClr val="000000"/>
                          </a:solidFill>
                          <a:latin typeface="Halant"/>
                          <a:ea typeface="Halant"/>
                          <a:cs typeface="Halant"/>
                          <a:sym typeface="Halant"/>
                        </a:rPr>
                        <a:t>Interview with Terri Halperin, DailyHistory.org, December 19, 2016. </a:t>
                      </a:r>
                      <a:endParaRPr>
                        <a:solidFill>
                          <a:srgbClr val="000000"/>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Work Sans"/>
                        <a:ea typeface="Work Sans"/>
                        <a:cs typeface="Work Sans"/>
                        <a:sym typeface="Work Sans"/>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*Terri Halperin is a historian who specializes in the political history of the Early American Republic. In 2016, she published </a:t>
                      </a:r>
                      <a:r>
                        <a:rPr i="1" lang="en" sz="1200">
                          <a:solidFill>
                            <a:srgbClr val="000000"/>
                          </a:solidFill>
                          <a:latin typeface="Inter"/>
                          <a:ea typeface="Inter"/>
                          <a:cs typeface="Inter"/>
                          <a:sym typeface="Inter"/>
                        </a:rPr>
                        <a:t>The Alien and Sedition Acts of 1798: Testing the Constitution,</a:t>
                      </a:r>
                      <a:r>
                        <a:rPr lang="en" sz="1200">
                          <a:solidFill>
                            <a:srgbClr val="000000"/>
                          </a:solidFill>
                          <a:latin typeface="Inter"/>
                          <a:ea typeface="Inter"/>
                          <a:cs typeface="Inter"/>
                          <a:sym typeface="Inter"/>
                        </a:rPr>
                        <a:t> which examines the politics and debate surrounding these laws.  </a:t>
                      </a:r>
                      <a:r>
                        <a:rPr lang="en" sz="1200" u="sng">
                          <a:solidFill>
                            <a:srgbClr val="000000"/>
                          </a:solidFill>
                          <a:latin typeface="Inter"/>
                          <a:ea typeface="Inter"/>
                          <a:cs typeface="Inter"/>
                          <a:sym typeface="Inter"/>
                          <a:hlinkClick r:id="rId4">
                            <a:extLst>
                              <a:ext uri="{A12FA001-AC4F-418D-AE19-62706E023703}">
                                <ahyp:hlinkClr val="tx"/>
                              </a:ext>
                            </a:extLst>
                          </a:hlinkClick>
                        </a:rPr>
                        <a:t>CC BY 4.0</a:t>
                      </a:r>
                      <a:endParaRPr sz="1200">
                        <a:solidFill>
                          <a:srgbClr val="000000"/>
                        </a:solidFill>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740075">
                <a:tc>
                  <a:txBody>
                    <a:bodyPr/>
                    <a:lstStyle/>
                    <a:p>
                      <a:pPr indent="0" lvl="0" marL="0" rtl="0" algn="l">
                        <a:spcBef>
                          <a:spcPts val="0"/>
                        </a:spcBef>
                        <a:spcAft>
                          <a:spcPts val="0"/>
                        </a:spcAft>
                        <a:buClr>
                          <a:srgbClr val="000000"/>
                        </a:buClr>
                        <a:buSzPts val="1100"/>
                        <a:buFont typeface="Arial"/>
                        <a:buNone/>
                      </a:pPr>
                      <a:r>
                        <a:rPr lang="en">
                          <a:solidFill>
                            <a:srgbClr val="000000"/>
                          </a:solidFill>
                          <a:latin typeface="Inter"/>
                          <a:ea typeface="Inter"/>
                          <a:cs typeface="Inter"/>
                          <a:sym typeface="Inter"/>
                        </a:rPr>
                        <a:t>When the Bill of Rights was ratified, I do not think anyone really knew what its scope or impact would be. The Bill of Rights applied only to the federal government and not to the states. Many states had sedition laws, even states whose declarations of rights protected speech and the press. There was no consensus about what freedom of speech meant. That was part of what was debated in 1789-1800 and after. Although all agreed the government could not control speech before the fact (for example, require printers to get a license), they did not agree what could happen after the fact. Federalists argued that printers and others should be held responsible for what they said or wrote and could be prosecuted. For many, the constant agitation against their policies undermined the legitimacy of the whole government and thus threatened to destabilize the United States. They did not believe that the Sedition Act violated the First Amendment.</a:t>
                      </a:r>
                      <a:r>
                        <a:rPr lang="en">
                          <a:latin typeface="Inter"/>
                          <a:ea typeface="Inter"/>
                          <a:cs typeface="Inter"/>
                          <a:sym typeface="Inter"/>
                        </a:rPr>
                        <a:t> </a:t>
                      </a:r>
                      <a:r>
                        <a:rPr lang="en">
                          <a:solidFill>
                            <a:srgbClr val="000000"/>
                          </a:solidFill>
                          <a:latin typeface="Inter"/>
                          <a:ea typeface="Inter"/>
                          <a:cs typeface="Inter"/>
                          <a:sym typeface="Inter"/>
                        </a:rPr>
                        <a:t>Democratic-Republicans embraced a more modern definition of the First Amendment. </a:t>
                      </a:r>
                      <a:endParaRPr>
                        <a:solidFill>
                          <a:srgbClr val="000000"/>
                        </a:solidFill>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7" name="Shape 217"/>
        <p:cNvGrpSpPr/>
        <p:nvPr/>
      </p:nvGrpSpPr>
      <p:grpSpPr>
        <a:xfrm>
          <a:off x="0" y="0"/>
          <a:ext cx="0" cy="0"/>
          <a:chOff x="0" y="0"/>
          <a:chExt cx="0" cy="0"/>
        </a:xfrm>
      </p:grpSpPr>
      <p:sp>
        <p:nvSpPr>
          <p:cNvPr id="218" name="Google Shape;218;p52"/>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Document Analysis: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Reduce It!</a:t>
            </a:r>
            <a:endParaRPr sz="2400">
              <a:solidFill>
                <a:schemeClr val="dk1"/>
              </a:solidFill>
              <a:latin typeface="Plus Jakarta Sans"/>
              <a:ea typeface="Plus Jakarta Sans"/>
              <a:cs typeface="Plus Jakarta Sans"/>
              <a:sym typeface="Plus Jakarta Sans"/>
            </a:endParaRPr>
          </a:p>
        </p:txBody>
      </p:sp>
      <p:sp>
        <p:nvSpPr>
          <p:cNvPr id="219" name="Google Shape;219;p52"/>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220" name="Google Shape;220;p52"/>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21" name="Google Shape;221;p52"/>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222" name="Google Shape;222;p52"/>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223" name="Google Shape;223;p52"/>
          <p:cNvSpPr/>
          <p:nvPr/>
        </p:nvSpPr>
        <p:spPr>
          <a:xfrm rot="10800000">
            <a:off x="993150" y="2179323"/>
            <a:ext cx="5328900" cy="6094500"/>
          </a:xfrm>
          <a:prstGeom prst="triangle">
            <a:avLst>
              <a:gd fmla="val 50000" name="adj"/>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4" name="Google Shape;224;p52"/>
          <p:cNvSpPr txBox="1"/>
          <p:nvPr/>
        </p:nvSpPr>
        <p:spPr>
          <a:xfrm>
            <a:off x="441450" y="1012775"/>
            <a:ext cx="6360600" cy="916800"/>
          </a:xfrm>
          <a:prstGeom prst="rect">
            <a:avLst/>
          </a:prstGeom>
          <a:noFill/>
          <a:ln cap="flat" cmpd="sng" w="9525">
            <a:solidFill>
              <a:schemeClr val="dk2"/>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The “Reduce It” strategy is a summarizing technique that takes a large text and shortens it to just three words. Apply the “Reduce It” strategy to the reading on the Sedition Act in order to answer this lesson’s supporting question: </a:t>
            </a:r>
            <a:r>
              <a:rPr i="1" lang="en" sz="1200">
                <a:solidFill>
                  <a:schemeClr val="dk1"/>
                </a:solidFill>
                <a:latin typeface="Halant"/>
                <a:ea typeface="Halant"/>
                <a:cs typeface="Halant"/>
                <a:sym typeface="Halant"/>
              </a:rPr>
              <a:t>How did early conflicts shape the formation of political parties?</a:t>
            </a:r>
            <a:endParaRPr i="1" sz="1200">
              <a:solidFill>
                <a:schemeClr val="dk1"/>
              </a:solidFill>
              <a:latin typeface="Halant"/>
              <a:ea typeface="Halant"/>
              <a:cs typeface="Halant"/>
              <a:sym typeface="Halant"/>
            </a:endParaRPr>
          </a:p>
        </p:txBody>
      </p:sp>
      <p:cxnSp>
        <p:nvCxnSpPr>
          <p:cNvPr id="225" name="Google Shape;225;p52"/>
          <p:cNvCxnSpPr/>
          <p:nvPr/>
        </p:nvCxnSpPr>
        <p:spPr>
          <a:xfrm flipH="1" rot="10800000">
            <a:off x="1714975" y="3820750"/>
            <a:ext cx="3888900" cy="16800"/>
          </a:xfrm>
          <a:prstGeom prst="straightConnector1">
            <a:avLst/>
          </a:prstGeom>
          <a:noFill/>
          <a:ln cap="flat" cmpd="sng" w="9525">
            <a:solidFill>
              <a:schemeClr val="dk2"/>
            </a:solidFill>
            <a:prstDash val="solid"/>
            <a:round/>
            <a:headEnd len="med" w="med" type="none"/>
            <a:tailEnd len="med" w="med" type="none"/>
          </a:ln>
        </p:spPr>
      </p:cxnSp>
      <p:cxnSp>
        <p:nvCxnSpPr>
          <p:cNvPr id="226" name="Google Shape;226;p52"/>
          <p:cNvCxnSpPr/>
          <p:nvPr/>
        </p:nvCxnSpPr>
        <p:spPr>
          <a:xfrm>
            <a:off x="2620975" y="5902950"/>
            <a:ext cx="2073300" cy="7500"/>
          </a:xfrm>
          <a:prstGeom prst="straightConnector1">
            <a:avLst/>
          </a:prstGeom>
          <a:noFill/>
          <a:ln cap="flat" cmpd="sng" w="9525">
            <a:solidFill>
              <a:schemeClr val="dk2"/>
            </a:solidFill>
            <a:prstDash val="solid"/>
            <a:round/>
            <a:headEnd len="med" w="med" type="none"/>
            <a:tailEnd len="med" w="med" type="none"/>
          </a:ln>
        </p:spPr>
      </p:cxnSp>
      <p:sp>
        <p:nvSpPr>
          <p:cNvPr id="227" name="Google Shape;227;p52"/>
          <p:cNvSpPr txBox="1"/>
          <p:nvPr/>
        </p:nvSpPr>
        <p:spPr>
          <a:xfrm>
            <a:off x="441450" y="2652250"/>
            <a:ext cx="916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Write 3 sentences to answer the above question.</a:t>
            </a:r>
            <a:endParaRPr sz="1000">
              <a:solidFill>
                <a:schemeClr val="dk1"/>
              </a:solidFill>
              <a:latin typeface="Inter"/>
              <a:ea typeface="Inter"/>
              <a:cs typeface="Inter"/>
              <a:sym typeface="Inter"/>
            </a:endParaRPr>
          </a:p>
        </p:txBody>
      </p:sp>
      <p:sp>
        <p:nvSpPr>
          <p:cNvPr id="228" name="Google Shape;228;p52"/>
          <p:cNvSpPr txBox="1"/>
          <p:nvPr/>
        </p:nvSpPr>
        <p:spPr>
          <a:xfrm>
            <a:off x="1197950" y="4419600"/>
            <a:ext cx="916800" cy="109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Reduce your classmate’s 3 sentences down to 1 sentence.</a:t>
            </a:r>
            <a:endParaRPr sz="1000">
              <a:solidFill>
                <a:schemeClr val="dk1"/>
              </a:solidFill>
              <a:latin typeface="Inter"/>
              <a:ea typeface="Inter"/>
              <a:cs typeface="Inter"/>
              <a:sym typeface="Inter"/>
            </a:endParaRPr>
          </a:p>
        </p:txBody>
      </p:sp>
      <p:sp>
        <p:nvSpPr>
          <p:cNvPr id="229" name="Google Shape;229;p52"/>
          <p:cNvSpPr txBox="1"/>
          <p:nvPr/>
        </p:nvSpPr>
        <p:spPr>
          <a:xfrm>
            <a:off x="1991275" y="6540075"/>
            <a:ext cx="1095600" cy="109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Reduce your classmate’s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1 sentence down to 3 unique words.</a:t>
            </a:r>
            <a:endParaRPr sz="1000">
              <a:solidFill>
                <a:schemeClr val="dk1"/>
              </a:solidFill>
              <a:latin typeface="Inter"/>
              <a:ea typeface="Inter"/>
              <a:cs typeface="Inter"/>
              <a:sym typeface="Inter"/>
            </a:endParaRPr>
          </a:p>
        </p:txBody>
      </p:sp>
      <p:sp>
        <p:nvSpPr>
          <p:cNvPr id="230" name="Google Shape;230;p52"/>
          <p:cNvSpPr txBox="1"/>
          <p:nvPr/>
        </p:nvSpPr>
        <p:spPr>
          <a:xfrm>
            <a:off x="4694275" y="6177600"/>
            <a:ext cx="2182800" cy="739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Whole Class</a:t>
            </a:r>
            <a:r>
              <a:rPr lang="en" sz="1000">
                <a:solidFill>
                  <a:schemeClr val="dk1"/>
                </a:solidFill>
                <a:latin typeface="Inter"/>
                <a:ea typeface="Inter"/>
                <a:cs typeface="Inter"/>
                <a:sym typeface="Inter"/>
              </a:rPr>
              <a:t>: Use as many words from students’ 3 word section to create a </a:t>
            </a:r>
            <a:r>
              <a:rPr i="1" lang="en" sz="1000">
                <a:solidFill>
                  <a:schemeClr val="dk1"/>
                </a:solidFill>
                <a:latin typeface="Inter"/>
                <a:ea typeface="Inter"/>
                <a:cs typeface="Inter"/>
                <a:sym typeface="Inter"/>
              </a:rPr>
              <a:t>one sentence answer</a:t>
            </a:r>
            <a:r>
              <a:rPr lang="en" sz="1000">
                <a:solidFill>
                  <a:schemeClr val="dk1"/>
                </a:solidFill>
                <a:latin typeface="Inter"/>
                <a:ea typeface="Inter"/>
                <a:cs typeface="Inter"/>
                <a:sym typeface="Inter"/>
              </a:rPr>
              <a:t> to the question.</a:t>
            </a:r>
            <a:endParaRPr sz="1000">
              <a:solidFill>
                <a:schemeClr val="dk1"/>
              </a:solidFill>
              <a:latin typeface="Inter"/>
              <a:ea typeface="Inter"/>
              <a:cs typeface="Inter"/>
              <a:sym typeface="Inter"/>
            </a:endParaRPr>
          </a:p>
        </p:txBody>
      </p:sp>
      <p:sp>
        <p:nvSpPr>
          <p:cNvPr id="231" name="Google Shape;231;p52"/>
          <p:cNvSpPr txBox="1"/>
          <p:nvPr/>
        </p:nvSpPr>
        <p:spPr>
          <a:xfrm>
            <a:off x="4386425" y="7010925"/>
            <a:ext cx="2487300" cy="1649700"/>
          </a:xfrm>
          <a:prstGeom prst="rect">
            <a:avLst/>
          </a:prstGeom>
          <a:no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232" name="Google Shape;232;p52"/>
          <p:cNvPicPr preferRelativeResize="0"/>
          <p:nvPr/>
        </p:nvPicPr>
        <p:blipFill>
          <a:blip r:embed="rId5">
            <a:alphaModFix/>
          </a:blip>
          <a:stretch>
            <a:fillRect/>
          </a:stretch>
        </p:blipFill>
        <p:spPr>
          <a:xfrm>
            <a:off x="5885175" y="4120415"/>
            <a:ext cx="916800" cy="916800"/>
          </a:xfrm>
          <a:prstGeom prst="rect">
            <a:avLst/>
          </a:prstGeom>
          <a:noFill/>
          <a:ln>
            <a:noFill/>
          </a:ln>
        </p:spPr>
      </p:pic>
      <p:sp>
        <p:nvSpPr>
          <p:cNvPr id="233" name="Google Shape;233;p52"/>
          <p:cNvSpPr txBox="1"/>
          <p:nvPr/>
        </p:nvSpPr>
        <p:spPr>
          <a:xfrm>
            <a:off x="5521425" y="4950800"/>
            <a:ext cx="16443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900">
                <a:solidFill>
                  <a:schemeClr val="dk1"/>
                </a:solidFill>
                <a:latin typeface="Inter"/>
                <a:ea typeface="Inter"/>
                <a:cs typeface="Inter"/>
                <a:sym typeface="Inter"/>
              </a:rPr>
              <a:t>Historical Significance </a:t>
            </a:r>
            <a:endParaRPr sz="9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7" name="Shape 237"/>
        <p:cNvGrpSpPr/>
        <p:nvPr/>
      </p:nvGrpSpPr>
      <p:grpSpPr>
        <a:xfrm>
          <a:off x="0" y="0"/>
          <a:ext cx="0" cy="0"/>
          <a:chOff x="0" y="0"/>
          <a:chExt cx="0" cy="0"/>
        </a:xfrm>
      </p:grpSpPr>
      <p:pic>
        <p:nvPicPr>
          <p:cNvPr id="238" name="Google Shape;238;p53"/>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39" name="Google Shape;239;p53"/>
          <p:cNvSpPr txBox="1"/>
          <p:nvPr/>
        </p:nvSpPr>
        <p:spPr>
          <a:xfrm>
            <a:off x="2594871" y="2188699"/>
            <a:ext cx="4215600" cy="1460400"/>
          </a:xfrm>
          <a:prstGeom prst="rect">
            <a:avLst/>
          </a:prstGeom>
          <a:noFill/>
          <a:ln cap="flat" cmpd="sng" w="9525">
            <a:solidFill>
              <a:srgbClr val="B7B7B7"/>
            </a:solidFill>
            <a:prstDash val="solid"/>
            <a:round/>
            <a:headEnd len="sm" w="sm" type="none"/>
            <a:tailEnd len="sm" w="sm" type="none"/>
          </a:ln>
        </p:spPr>
        <p:txBody>
          <a:bodyPr anchorCtr="0" anchor="ctr" bIns="109750" lIns="109750" spcFirstLastPara="1" rIns="109750" wrap="square" tIns="109750">
            <a:noAutofit/>
          </a:bodyPr>
          <a:lstStyle/>
          <a:p>
            <a:pPr indent="0" lvl="0" marL="0" rtl="0" algn="ctr">
              <a:spcBef>
                <a:spcPts val="0"/>
              </a:spcBef>
              <a:spcAft>
                <a:spcPts val="0"/>
              </a:spcAft>
              <a:buClr>
                <a:schemeClr val="dk1"/>
              </a:buClr>
              <a:buSzPts val="1000"/>
              <a:buFont typeface="Arial"/>
              <a:buNone/>
            </a:pPr>
            <a:r>
              <a:rPr b="1" lang="en" sz="1400">
                <a:solidFill>
                  <a:schemeClr val="dk1"/>
                </a:solidFill>
                <a:latin typeface="Plus Jakarta Sans"/>
                <a:ea typeface="Plus Jakarta Sans"/>
                <a:cs typeface="Plus Jakarta Sans"/>
                <a:sym typeface="Plus Jakarta Sans"/>
              </a:rPr>
              <a:t>Thinking historically means identifying both the similarities and the differences between the people, places, events, and ideas studied in history.</a:t>
            </a:r>
            <a:endParaRPr b="1" sz="1400">
              <a:solidFill>
                <a:schemeClr val="dk1"/>
              </a:solidFill>
              <a:latin typeface="Plus Jakarta Sans"/>
              <a:ea typeface="Plus Jakarta Sans"/>
              <a:cs typeface="Plus Jakarta Sans"/>
              <a:sym typeface="Plus Jakarta Sans"/>
            </a:endParaRPr>
          </a:p>
        </p:txBody>
      </p:sp>
      <p:sp>
        <p:nvSpPr>
          <p:cNvPr id="240" name="Google Shape;240;p53"/>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latin typeface="Halant"/>
                <a:ea typeface="Halant"/>
                <a:cs typeface="Halant"/>
                <a:sym typeface="Halant"/>
              </a:rPr>
              <a:t>Formative Assessment:</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2400">
                <a:latin typeface="Plus Jakarta Sans Medium"/>
                <a:ea typeface="Plus Jakarta Sans Medium"/>
                <a:cs typeface="Plus Jakarta Sans Medium"/>
                <a:sym typeface="Plus Jakarta Sans Medium"/>
              </a:rPr>
              <a:t>Comparison</a:t>
            </a:r>
            <a:endParaRPr sz="1400">
              <a:solidFill>
                <a:srgbClr val="000000"/>
              </a:solidFill>
              <a:latin typeface="Plus Jakarta Sans Medium"/>
              <a:ea typeface="Plus Jakarta Sans Medium"/>
              <a:cs typeface="Plus Jakarta Sans Medium"/>
              <a:sym typeface="Plus Jakarta Sans Medium"/>
            </a:endParaRPr>
          </a:p>
        </p:txBody>
      </p:sp>
      <p:pic>
        <p:nvPicPr>
          <p:cNvPr id="241" name="Google Shape;241;p53"/>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242" name="Google Shape;242;p5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43" name="Google Shape;243;p5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244" name="Google Shape;244;p53"/>
          <p:cNvSpPr txBox="1"/>
          <p:nvPr/>
        </p:nvSpPr>
        <p:spPr>
          <a:xfrm>
            <a:off x="504903" y="4414856"/>
            <a:ext cx="6305400" cy="850500"/>
          </a:xfrm>
          <a:prstGeom prst="rect">
            <a:avLst/>
          </a:prstGeom>
          <a:noFill/>
          <a:ln>
            <a:noFill/>
          </a:ln>
        </p:spPr>
        <p:txBody>
          <a:bodyPr anchorCtr="0" anchor="ctr" bIns="109750" lIns="109750" spcFirstLastPara="1" rIns="109750" wrap="square" tIns="109750">
            <a:noAutofit/>
          </a:bodyPr>
          <a:lstStyle/>
          <a:p>
            <a:pPr indent="0" lvl="0" marL="0" rtl="0" algn="l">
              <a:spcBef>
                <a:spcPts val="0"/>
              </a:spcBef>
              <a:spcAft>
                <a:spcPts val="0"/>
              </a:spcAft>
              <a:buNone/>
            </a:pPr>
            <a:r>
              <a:rPr b="1" lang="en" sz="1400">
                <a:solidFill>
                  <a:schemeClr val="dk1"/>
                </a:solidFill>
                <a:latin typeface="Inter"/>
                <a:ea typeface="Inter"/>
                <a:cs typeface="Inter"/>
                <a:sym typeface="Inter"/>
              </a:rPr>
              <a:t>Directions</a:t>
            </a:r>
            <a:r>
              <a:rPr lang="en" sz="1400">
                <a:solidFill>
                  <a:schemeClr val="dk1"/>
                </a:solidFill>
                <a:latin typeface="Inter"/>
                <a:ea typeface="Inter"/>
                <a:cs typeface="Inter"/>
                <a:sym typeface="Inter"/>
              </a:rPr>
              <a:t>:</a:t>
            </a:r>
            <a:r>
              <a:rPr lang="en" sz="1400">
                <a:solidFill>
                  <a:schemeClr val="dk1"/>
                </a:solidFill>
                <a:latin typeface="Inter"/>
                <a:ea typeface="Inter"/>
                <a:cs typeface="Inter"/>
                <a:sym typeface="Inter"/>
              </a:rPr>
              <a:t> This formative assessment contains two short answer questions. Well-written short answers should contain </a:t>
            </a:r>
            <a:r>
              <a:rPr lang="en">
                <a:solidFill>
                  <a:schemeClr val="dk1"/>
                </a:solidFill>
                <a:latin typeface="Inter"/>
                <a:ea typeface="Inter"/>
                <a:cs typeface="Inter"/>
                <a:sym typeface="Inter"/>
              </a:rPr>
              <a:t>3-4</a:t>
            </a:r>
            <a:r>
              <a:rPr lang="en" sz="1400">
                <a:solidFill>
                  <a:schemeClr val="dk1"/>
                </a:solidFill>
                <a:latin typeface="Inter"/>
                <a:ea typeface="Inter"/>
                <a:cs typeface="Inter"/>
                <a:sym typeface="Inter"/>
              </a:rPr>
              <a:t> sentences and have evidence to support their reasoning.</a:t>
            </a:r>
            <a:endParaRPr sz="1400">
              <a:solidFill>
                <a:schemeClr val="dk1"/>
              </a:solidFill>
              <a:latin typeface="Inter"/>
              <a:ea typeface="Inter"/>
              <a:cs typeface="Inter"/>
              <a:sym typeface="Inter"/>
            </a:endParaRPr>
          </a:p>
        </p:txBody>
      </p:sp>
      <p:pic>
        <p:nvPicPr>
          <p:cNvPr id="245" name="Google Shape;245;p53"/>
          <p:cNvPicPr preferRelativeResize="0"/>
          <p:nvPr/>
        </p:nvPicPr>
        <p:blipFill>
          <a:blip r:embed="rId5">
            <a:alphaModFix/>
          </a:blip>
          <a:stretch>
            <a:fillRect/>
          </a:stretch>
        </p:blipFill>
        <p:spPr>
          <a:xfrm>
            <a:off x="504894" y="1985409"/>
            <a:ext cx="1840870" cy="184089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9" name="Shape 249"/>
        <p:cNvGrpSpPr/>
        <p:nvPr/>
      </p:nvGrpSpPr>
      <p:grpSpPr>
        <a:xfrm>
          <a:off x="0" y="0"/>
          <a:ext cx="0" cy="0"/>
          <a:chOff x="0" y="0"/>
          <a:chExt cx="0" cy="0"/>
        </a:xfrm>
      </p:grpSpPr>
      <p:sp>
        <p:nvSpPr>
          <p:cNvPr id="250" name="Google Shape;250;p54"/>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latin typeface="Halant"/>
                <a:ea typeface="Halant"/>
                <a:cs typeface="Halant"/>
                <a:sym typeface="Halant"/>
              </a:rPr>
              <a:t>Formative Assessment: Comparison</a:t>
            </a:r>
            <a:endParaRPr sz="1800">
              <a:latin typeface="Halant"/>
              <a:ea typeface="Halant"/>
              <a:cs typeface="Halant"/>
              <a:sym typeface="Halant"/>
            </a:endParaRPr>
          </a:p>
        </p:txBody>
      </p:sp>
      <p:pic>
        <p:nvPicPr>
          <p:cNvPr id="251" name="Google Shape;251;p54"/>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52" name="Google Shape;252;p5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53" name="Google Shape;253;p5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254" name="Google Shape;254;p54"/>
          <p:cNvGraphicFramePr/>
          <p:nvPr/>
        </p:nvGraphicFramePr>
        <p:xfrm>
          <a:off x="359106" y="1851627"/>
          <a:ext cx="3000000" cy="3000000"/>
        </p:xfrm>
        <a:graphic>
          <a:graphicData uri="http://schemas.openxmlformats.org/drawingml/2006/table">
            <a:tbl>
              <a:tblPr>
                <a:noFill/>
                <a:tableStyleId>{39077FA5-7F9D-4401-8E26-FC31CF6B4A6C}</a:tableStyleId>
              </a:tblPr>
              <a:tblGrid>
                <a:gridCol w="3353525"/>
                <a:gridCol w="1075775"/>
                <a:gridCol w="2151525"/>
              </a:tblGrid>
              <a:tr h="912000">
                <a:tc>
                  <a:txBody>
                    <a:bodyPr/>
                    <a:lstStyle/>
                    <a:p>
                      <a:pPr indent="0" lvl="0" marL="0" rtl="0" algn="l">
                        <a:spcBef>
                          <a:spcPts val="0"/>
                        </a:spcBef>
                        <a:spcAft>
                          <a:spcPts val="0"/>
                        </a:spcAft>
                        <a:buClr>
                          <a:schemeClr val="dk1"/>
                        </a:buClr>
                        <a:buSzPts val="1100"/>
                        <a:buFont typeface="Arial"/>
                        <a:buNone/>
                      </a:pPr>
                      <a:r>
                        <a:rPr lang="en" sz="1400">
                          <a:solidFill>
                            <a:schemeClr val="dk1"/>
                          </a:solidFill>
                          <a:latin typeface="Inter"/>
                          <a:ea typeface="Inter"/>
                          <a:cs typeface="Inter"/>
                          <a:sym typeface="Inter"/>
                        </a:rPr>
                        <a:t>Source: Alexander Hamilton, “Report on a National Bank,” December 14, 1790.</a:t>
                      </a:r>
                      <a:endParaRPr sz="1400">
                        <a:solidFill>
                          <a:schemeClr val="dk1"/>
                        </a:solidFill>
                        <a:latin typeface="Inter"/>
                        <a:ea typeface="Inter"/>
                        <a:cs typeface="Inter"/>
                        <a:sym typeface="Inter"/>
                      </a:endParaRPr>
                    </a:p>
                  </a:txBody>
                  <a:tcPr marT="87300" marB="87300" marR="86075" marL="86075">
                    <a:lnL cap="flat" cmpd="sng" w="12700">
                      <a:solidFill>
                        <a:srgbClr val="CC0000">
                          <a:alpha val="0"/>
                        </a:srgbClr>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400">
                          <a:solidFill>
                            <a:schemeClr val="dk1"/>
                          </a:solidFill>
                          <a:latin typeface="Inter"/>
                          <a:ea typeface="Inter"/>
                          <a:cs typeface="Inter"/>
                          <a:sym typeface="Inter"/>
                        </a:rPr>
                        <a:t>Source: Thomas Jefferson, “Opinion on the Constitutionality of the Bill for Establishing a National Bank,” February 15, 1791.</a:t>
                      </a:r>
                      <a:endParaRPr sz="1400">
                        <a:solidFill>
                          <a:schemeClr val="dk1"/>
                        </a:solidFill>
                        <a:latin typeface="Inter"/>
                        <a:ea typeface="Inter"/>
                        <a:cs typeface="Inter"/>
                        <a:sym typeface="Inter"/>
                      </a:endParaRPr>
                    </a:p>
                  </a:txBody>
                  <a:tcPr marT="87300" marB="87300" marR="86075" marL="86075">
                    <a:lnL cap="flat" cmpd="sng" w="12700">
                      <a:solidFill>
                        <a:srgbClr val="000000"/>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hMerge="1"/>
              </a:tr>
              <a:tr h="5737825">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The Secretary respectfully reports:</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…That a National Bank is an Institution of primary importance to the prosperous administration of the Finances, and would be of the greatest utility in the operations connected with the support of the Public Credit…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The following are among the principal advantages of a Bank.</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First. The augmentation [growth] of the active or productive capital of a country…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Secondly. Greater facility to the Government in obtaining [monetary] aids, especially in sudden emergencies. This is another and an undisputed advantage of public banks…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Thirdly. The facilitating of the payment of taxes.*</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*Article I, Section 8 of the Constitution gives Congress the power to enact taxes, borrow money, and regulate trade with other countries.</a:t>
                      </a:r>
                      <a:endParaRPr sz="1300">
                        <a:solidFill>
                          <a:schemeClr val="dk1"/>
                        </a:solidFill>
                        <a:latin typeface="Inter"/>
                        <a:ea typeface="Inter"/>
                        <a:cs typeface="Inter"/>
                        <a:sym typeface="Inter"/>
                      </a:endParaRPr>
                    </a:p>
                  </a:txBody>
                  <a:tcPr marT="87300" marB="87300" marR="86075" marL="86075">
                    <a:lnL cap="flat" cmpd="sng" w="12700">
                      <a:solidFill>
                        <a:srgbClr val="CC0000">
                          <a:alpha val="0"/>
                        </a:srgbClr>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CC0000">
                          <a:alpha val="0"/>
                        </a:srgbClr>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The bill for establishing a National Bank undertakes among other things…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7. To give them the sole and exclusive right of banking under the national authority; and so far is against the laws of Monopoly.</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I consider the foundation of the Constitution as laid on this ground: That “all powers not delegated to the United States, by the Constitution, nor prohibited by it to the States, are reserved to the States or to the people.” [10th Amendment.] To take a single step beyond the boundaries thus specially drawn around the powers of Congress, is to take possession of a boundless field of power, no longer susceptible of any definition.</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The incorporation of a bank, and the powers assumed by this bill, have not, in my opinion, been delegated to the United States, by the Constitution.</a:t>
                      </a:r>
                      <a:endParaRPr sz="1300">
                        <a:solidFill>
                          <a:schemeClr val="dk1"/>
                        </a:solidFill>
                        <a:latin typeface="Inter"/>
                        <a:ea typeface="Inter"/>
                        <a:cs typeface="Inter"/>
                        <a:sym typeface="Inter"/>
                      </a:endParaRPr>
                    </a:p>
                  </a:txBody>
                  <a:tcPr marT="87300" marB="87300" marR="86075" marL="86075">
                    <a:lnL cap="flat" cmpd="sng" w="12700">
                      <a:solidFill>
                        <a:srgbClr val="000000"/>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CC0000">
                          <a:alpha val="0"/>
                        </a:srgbClr>
                      </a:solidFill>
                      <a:prstDash val="solid"/>
                      <a:round/>
                      <a:headEnd len="sm" w="sm" type="none"/>
                      <a:tailEnd len="sm" w="sm" type="none"/>
                    </a:lnB>
                  </a:tcPr>
                </a:tc>
                <a:tc hMerge="1"/>
              </a:tr>
            </a:tbl>
          </a:graphicData>
        </a:graphic>
      </p:graphicFrame>
      <p:sp>
        <p:nvSpPr>
          <p:cNvPr id="255" name="Google Shape;255;p54"/>
          <p:cNvSpPr txBox="1"/>
          <p:nvPr/>
        </p:nvSpPr>
        <p:spPr>
          <a:xfrm>
            <a:off x="422541" y="665664"/>
            <a:ext cx="6497400" cy="978000"/>
          </a:xfrm>
          <a:prstGeom prst="rect">
            <a:avLst/>
          </a:prstGeom>
          <a:noFill/>
          <a:ln cap="flat" cmpd="sng" w="28575">
            <a:solidFill>
              <a:srgbClr val="9E9E9E"/>
            </a:solidFill>
            <a:prstDash val="solid"/>
            <a:round/>
            <a:headEnd len="sm" w="sm" type="none"/>
            <a:tailEnd len="sm" w="sm" type="none"/>
          </a:ln>
        </p:spPr>
        <p:txBody>
          <a:bodyPr anchorCtr="0" anchor="t" bIns="86450" lIns="86450" spcFirstLastPara="1" rIns="86450" wrap="square" tIns="86450">
            <a:noAutofit/>
          </a:bodyPr>
          <a:lstStyle/>
          <a:p>
            <a:pPr indent="0" lvl="0" marL="0" rtl="0" algn="l">
              <a:spcBef>
                <a:spcPts val="0"/>
              </a:spcBef>
              <a:spcAft>
                <a:spcPts val="0"/>
              </a:spcAft>
              <a:buNone/>
            </a:pPr>
            <a:r>
              <a:rPr b="1" lang="en" sz="1400">
                <a:solidFill>
                  <a:srgbClr val="000000"/>
                </a:solidFill>
                <a:latin typeface="Inter"/>
                <a:ea typeface="Inter"/>
                <a:cs typeface="Inter"/>
                <a:sym typeface="Inter"/>
              </a:rPr>
              <a:t>Directions</a:t>
            </a:r>
            <a:r>
              <a:rPr lang="en" sz="1400">
                <a:solidFill>
                  <a:srgbClr val="000000"/>
                </a:solidFill>
                <a:latin typeface="Inter"/>
                <a:ea typeface="Inter"/>
                <a:cs typeface="Inter"/>
                <a:sym typeface="Inter"/>
              </a:rPr>
              <a:t>: Read the two sources to compare the perspectives of Alexander Hamilton and Thomas Jefferson in reference to the United States creating a National Bank.</a:t>
            </a:r>
            <a:endParaRPr b="1" sz="1400">
              <a:solidFill>
                <a:srgbClr val="000000"/>
              </a:solidFill>
              <a:latin typeface="Inter"/>
              <a:ea typeface="Inter"/>
              <a:cs typeface="Inter"/>
              <a:sym typeface="Inter"/>
            </a:endParaRPr>
          </a:p>
          <a:p>
            <a:pPr indent="0" lvl="0" marL="0" rtl="0" algn="l">
              <a:spcBef>
                <a:spcPts val="0"/>
              </a:spcBef>
              <a:spcAft>
                <a:spcPts val="0"/>
              </a:spcAft>
              <a:buNone/>
            </a:pPr>
            <a:r>
              <a:t/>
            </a:r>
            <a:endParaRPr b="1" sz="1300">
              <a:latin typeface="Work Sans"/>
              <a:ea typeface="Work Sans"/>
              <a:cs typeface="Work Sans"/>
              <a:sym typeface="Work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9" name="Shape 259"/>
        <p:cNvGrpSpPr/>
        <p:nvPr/>
      </p:nvGrpSpPr>
      <p:grpSpPr>
        <a:xfrm>
          <a:off x="0" y="0"/>
          <a:ext cx="0" cy="0"/>
          <a:chOff x="0" y="0"/>
          <a:chExt cx="0" cy="0"/>
        </a:xfrm>
      </p:grpSpPr>
      <p:sp>
        <p:nvSpPr>
          <p:cNvPr id="260" name="Google Shape;260;p5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latin typeface="Halant"/>
                <a:ea typeface="Halant"/>
                <a:cs typeface="Halant"/>
                <a:sym typeface="Halant"/>
              </a:rPr>
              <a:t>Formative Assessment: C</a:t>
            </a:r>
            <a:r>
              <a:rPr lang="en" sz="1800">
                <a:latin typeface="Halant"/>
                <a:ea typeface="Halant"/>
                <a:cs typeface="Halant"/>
                <a:sym typeface="Halant"/>
              </a:rPr>
              <a:t>omparison</a:t>
            </a:r>
            <a:endParaRPr sz="1800">
              <a:latin typeface="Halant"/>
              <a:ea typeface="Halant"/>
              <a:cs typeface="Halant"/>
              <a:sym typeface="Halant"/>
            </a:endParaRPr>
          </a:p>
        </p:txBody>
      </p:sp>
      <p:pic>
        <p:nvPicPr>
          <p:cNvPr id="261" name="Google Shape;261;p55"/>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62" name="Google Shape;262;p5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63" name="Google Shape;263;p5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264" name="Google Shape;264;p55"/>
          <p:cNvSpPr txBox="1"/>
          <p:nvPr/>
        </p:nvSpPr>
        <p:spPr>
          <a:xfrm>
            <a:off x="447400" y="759228"/>
            <a:ext cx="6420300" cy="7289400"/>
          </a:xfrm>
          <a:prstGeom prst="rect">
            <a:avLst/>
          </a:prstGeom>
          <a:noFill/>
          <a:ln cap="flat" cmpd="sng" w="28575">
            <a:solidFill>
              <a:srgbClr val="B7B7B7"/>
            </a:solidFill>
            <a:prstDash val="solid"/>
            <a:round/>
            <a:headEnd len="sm" w="sm" type="none"/>
            <a:tailEnd len="sm" w="sm" type="none"/>
          </a:ln>
        </p:spPr>
        <p:txBody>
          <a:bodyPr anchorCtr="0" anchor="t" bIns="109750" lIns="109750" spcFirstLastPara="1" rIns="109750" wrap="square" tIns="109750">
            <a:noAutofit/>
          </a:bodyPr>
          <a:lstStyle/>
          <a:p>
            <a:pPr indent="-304800" lvl="0" marL="431800" rtl="0" algn="l">
              <a:spcBef>
                <a:spcPts val="0"/>
              </a:spcBef>
              <a:spcAft>
                <a:spcPts val="0"/>
              </a:spcAft>
              <a:buClr>
                <a:schemeClr val="dk1"/>
              </a:buClr>
              <a:buSzPts val="1400"/>
              <a:buFont typeface="Inter"/>
              <a:buAutoNum type="arabicPeriod"/>
            </a:pPr>
            <a:r>
              <a:rPr lang="en" sz="1400">
                <a:solidFill>
                  <a:schemeClr val="dk1"/>
                </a:solidFill>
                <a:highlight>
                  <a:schemeClr val="lt1"/>
                </a:highlight>
                <a:latin typeface="Inter"/>
                <a:ea typeface="Inter"/>
                <a:cs typeface="Inter"/>
                <a:sym typeface="Inter"/>
              </a:rPr>
              <a:t>What is at least one similarity between the opinions of Alexander Hamilton and Thomas Jefferson’s on creating a National Bank? Cite Evidence.</a:t>
            </a:r>
            <a:endParaRPr sz="1400">
              <a:solidFill>
                <a:schemeClr val="dk1"/>
              </a:solidFill>
              <a:highlight>
                <a:schemeClr val="lt1"/>
              </a:highlight>
              <a:latin typeface="Inter"/>
              <a:ea typeface="Inter"/>
              <a:cs typeface="Inter"/>
              <a:sym typeface="Inter"/>
            </a:endParaRPr>
          </a:p>
          <a:p>
            <a:pPr indent="0" lvl="0" marL="431800" rtl="0" algn="l">
              <a:spcBef>
                <a:spcPts val="0"/>
              </a:spcBef>
              <a:spcAft>
                <a:spcPts val="0"/>
              </a:spcAft>
              <a:buNone/>
            </a:pPr>
            <a:r>
              <a:t/>
            </a:r>
            <a:endParaRPr>
              <a:solidFill>
                <a:schemeClr val="dk1"/>
              </a:solidFill>
              <a:highlight>
                <a:schemeClr val="lt1"/>
              </a:highlight>
              <a:latin typeface="Inter"/>
              <a:ea typeface="Inter"/>
              <a:cs typeface="Inter"/>
              <a:sym typeface="Inter"/>
            </a:endParaRPr>
          </a:p>
          <a:p>
            <a:pPr indent="0" lvl="0" marL="431800" rtl="0" algn="l">
              <a:spcBef>
                <a:spcPts val="0"/>
              </a:spcBef>
              <a:spcAft>
                <a:spcPts val="0"/>
              </a:spcAft>
              <a:buClr>
                <a:schemeClr val="dk1"/>
              </a:buClr>
              <a:buSzPts val="1000"/>
              <a:buFont typeface="Arial"/>
              <a:buNone/>
            </a:pPr>
            <a:r>
              <a:t/>
            </a:r>
            <a:endParaRPr b="1" sz="1400">
              <a:solidFill>
                <a:schemeClr val="accent1"/>
              </a:solidFill>
              <a:highlight>
                <a:schemeClr val="lt1"/>
              </a:highlight>
              <a:latin typeface="Inter"/>
              <a:ea typeface="Inter"/>
              <a:cs typeface="Inter"/>
              <a:sym typeface="Inter"/>
            </a:endParaRPr>
          </a:p>
          <a:p>
            <a:pPr indent="0" lvl="0" marL="431800" rtl="0" algn="l">
              <a:spcBef>
                <a:spcPts val="0"/>
              </a:spcBef>
              <a:spcAft>
                <a:spcPts val="0"/>
              </a:spcAft>
              <a:buClr>
                <a:schemeClr val="dk1"/>
              </a:buClr>
              <a:buSzPts val="1000"/>
              <a:buFont typeface="Arial"/>
              <a:buNone/>
            </a:pPr>
            <a:r>
              <a:t/>
            </a:r>
            <a:endParaRPr sz="1400">
              <a:solidFill>
                <a:schemeClr val="dk1"/>
              </a:solidFill>
              <a:highlight>
                <a:schemeClr val="lt1"/>
              </a:highlight>
              <a:latin typeface="Inter"/>
              <a:ea typeface="Inter"/>
              <a:cs typeface="Inter"/>
              <a:sym typeface="Inter"/>
            </a:endParaRPr>
          </a:p>
          <a:p>
            <a:pPr indent="0" lvl="0" marL="431800" rtl="0" algn="l">
              <a:spcBef>
                <a:spcPts val="0"/>
              </a:spcBef>
              <a:spcAft>
                <a:spcPts val="0"/>
              </a:spcAft>
              <a:buClr>
                <a:schemeClr val="dk1"/>
              </a:buClr>
              <a:buSzPts val="1000"/>
              <a:buFont typeface="Arial"/>
              <a:buNone/>
            </a:pPr>
            <a:r>
              <a:t/>
            </a:r>
            <a:endParaRPr>
              <a:solidFill>
                <a:schemeClr val="dk1"/>
              </a:solidFill>
              <a:highlight>
                <a:schemeClr val="lt1"/>
              </a:highlight>
              <a:latin typeface="Inter"/>
              <a:ea typeface="Inter"/>
              <a:cs typeface="Inter"/>
              <a:sym typeface="Inter"/>
            </a:endParaRPr>
          </a:p>
          <a:p>
            <a:pPr indent="0" lvl="0" marL="431800" rtl="0" algn="l">
              <a:spcBef>
                <a:spcPts val="0"/>
              </a:spcBef>
              <a:spcAft>
                <a:spcPts val="0"/>
              </a:spcAft>
              <a:buClr>
                <a:schemeClr val="dk1"/>
              </a:buClr>
              <a:buSzPts val="1000"/>
              <a:buFont typeface="Arial"/>
              <a:buNone/>
            </a:pPr>
            <a:r>
              <a:t/>
            </a:r>
            <a:endParaRPr>
              <a:solidFill>
                <a:schemeClr val="dk1"/>
              </a:solidFill>
              <a:highlight>
                <a:schemeClr val="lt1"/>
              </a:highlight>
              <a:latin typeface="Inter"/>
              <a:ea typeface="Inter"/>
              <a:cs typeface="Inter"/>
              <a:sym typeface="Inter"/>
            </a:endParaRPr>
          </a:p>
          <a:p>
            <a:pPr indent="0" lvl="0" marL="431800" rtl="0" algn="l">
              <a:spcBef>
                <a:spcPts val="0"/>
              </a:spcBef>
              <a:spcAft>
                <a:spcPts val="0"/>
              </a:spcAft>
              <a:buClr>
                <a:schemeClr val="dk1"/>
              </a:buClr>
              <a:buSzPts val="1000"/>
              <a:buFont typeface="Arial"/>
              <a:buNone/>
            </a:pPr>
            <a:r>
              <a:t/>
            </a:r>
            <a:endParaRPr>
              <a:solidFill>
                <a:schemeClr val="dk1"/>
              </a:solidFill>
              <a:highlight>
                <a:schemeClr val="lt1"/>
              </a:highlight>
              <a:latin typeface="Inter"/>
              <a:ea typeface="Inter"/>
              <a:cs typeface="Inter"/>
              <a:sym typeface="Inter"/>
            </a:endParaRPr>
          </a:p>
          <a:p>
            <a:pPr indent="0" lvl="0" marL="431800" rtl="0" algn="l">
              <a:spcBef>
                <a:spcPts val="0"/>
              </a:spcBef>
              <a:spcAft>
                <a:spcPts val="0"/>
              </a:spcAft>
              <a:buClr>
                <a:schemeClr val="dk1"/>
              </a:buClr>
              <a:buSzPts val="1000"/>
              <a:buFont typeface="Arial"/>
              <a:buNone/>
            </a:pPr>
            <a:r>
              <a:t/>
            </a:r>
            <a:endParaRPr>
              <a:solidFill>
                <a:schemeClr val="dk1"/>
              </a:solidFill>
              <a:highlight>
                <a:schemeClr val="lt1"/>
              </a:highlight>
              <a:latin typeface="Inter"/>
              <a:ea typeface="Inter"/>
              <a:cs typeface="Inter"/>
              <a:sym typeface="Inter"/>
            </a:endParaRPr>
          </a:p>
          <a:p>
            <a:pPr indent="0" lvl="0" marL="431800" rtl="0" algn="l">
              <a:spcBef>
                <a:spcPts val="0"/>
              </a:spcBef>
              <a:spcAft>
                <a:spcPts val="0"/>
              </a:spcAft>
              <a:buClr>
                <a:schemeClr val="dk1"/>
              </a:buClr>
              <a:buSzPts val="1000"/>
              <a:buFont typeface="Arial"/>
              <a:buNone/>
            </a:pPr>
            <a:r>
              <a:t/>
            </a:r>
            <a:endParaRPr>
              <a:solidFill>
                <a:schemeClr val="dk1"/>
              </a:solidFill>
              <a:highlight>
                <a:schemeClr val="lt1"/>
              </a:highlight>
              <a:latin typeface="Inter"/>
              <a:ea typeface="Inter"/>
              <a:cs typeface="Inter"/>
              <a:sym typeface="Inter"/>
            </a:endParaRPr>
          </a:p>
          <a:p>
            <a:pPr indent="0" lvl="0" marL="431800" rtl="0" algn="l">
              <a:spcBef>
                <a:spcPts val="0"/>
              </a:spcBef>
              <a:spcAft>
                <a:spcPts val="0"/>
              </a:spcAft>
              <a:buClr>
                <a:schemeClr val="dk1"/>
              </a:buClr>
              <a:buSzPts val="1000"/>
              <a:buFont typeface="Arial"/>
              <a:buNone/>
            </a:pPr>
            <a:r>
              <a:t/>
            </a:r>
            <a:endParaRPr>
              <a:solidFill>
                <a:schemeClr val="dk1"/>
              </a:solidFill>
              <a:highlight>
                <a:schemeClr val="lt1"/>
              </a:highlight>
              <a:latin typeface="Inter"/>
              <a:ea typeface="Inter"/>
              <a:cs typeface="Inter"/>
              <a:sym typeface="Inter"/>
            </a:endParaRPr>
          </a:p>
          <a:p>
            <a:pPr indent="0" lvl="0" marL="431800" rtl="0" algn="l">
              <a:spcBef>
                <a:spcPts val="0"/>
              </a:spcBef>
              <a:spcAft>
                <a:spcPts val="0"/>
              </a:spcAft>
              <a:buClr>
                <a:schemeClr val="dk1"/>
              </a:buClr>
              <a:buSzPts val="1000"/>
              <a:buFont typeface="Arial"/>
              <a:buNone/>
            </a:pPr>
            <a:r>
              <a:t/>
            </a:r>
            <a:endParaRPr>
              <a:solidFill>
                <a:schemeClr val="dk1"/>
              </a:solidFill>
              <a:highlight>
                <a:schemeClr val="lt1"/>
              </a:highlight>
              <a:latin typeface="Inter"/>
              <a:ea typeface="Inter"/>
              <a:cs typeface="Inter"/>
              <a:sym typeface="Inter"/>
            </a:endParaRPr>
          </a:p>
          <a:p>
            <a:pPr indent="0" lvl="0" marL="431800" rtl="0" algn="l">
              <a:spcBef>
                <a:spcPts val="0"/>
              </a:spcBef>
              <a:spcAft>
                <a:spcPts val="0"/>
              </a:spcAft>
              <a:buClr>
                <a:schemeClr val="dk1"/>
              </a:buClr>
              <a:buSzPts val="1000"/>
              <a:buFont typeface="Arial"/>
              <a:buNone/>
            </a:pPr>
            <a:r>
              <a:t/>
            </a:r>
            <a:endParaRPr>
              <a:solidFill>
                <a:schemeClr val="dk1"/>
              </a:solidFill>
              <a:highlight>
                <a:schemeClr val="lt1"/>
              </a:highlight>
              <a:latin typeface="Inter"/>
              <a:ea typeface="Inter"/>
              <a:cs typeface="Inter"/>
              <a:sym typeface="Inter"/>
            </a:endParaRPr>
          </a:p>
          <a:p>
            <a:pPr indent="0" lvl="0" marL="431800" rtl="0" algn="l">
              <a:spcBef>
                <a:spcPts val="0"/>
              </a:spcBef>
              <a:spcAft>
                <a:spcPts val="0"/>
              </a:spcAft>
              <a:buClr>
                <a:schemeClr val="dk1"/>
              </a:buClr>
              <a:buSzPts val="1000"/>
              <a:buFont typeface="Arial"/>
              <a:buNone/>
            </a:pPr>
            <a:r>
              <a:t/>
            </a:r>
            <a:endParaRPr sz="1400">
              <a:solidFill>
                <a:schemeClr val="dk1"/>
              </a:solidFill>
              <a:highlight>
                <a:schemeClr val="lt1"/>
              </a:highlight>
              <a:latin typeface="Inter"/>
              <a:ea typeface="Inter"/>
              <a:cs typeface="Inter"/>
              <a:sym typeface="Inter"/>
            </a:endParaRPr>
          </a:p>
          <a:p>
            <a:pPr indent="0" lvl="0" marL="431800" rtl="0" algn="l">
              <a:spcBef>
                <a:spcPts val="0"/>
              </a:spcBef>
              <a:spcAft>
                <a:spcPts val="0"/>
              </a:spcAft>
              <a:buClr>
                <a:schemeClr val="dk1"/>
              </a:buClr>
              <a:buSzPts val="1000"/>
              <a:buFont typeface="Arial"/>
              <a:buNone/>
            </a:pPr>
            <a:r>
              <a:t/>
            </a:r>
            <a:endParaRPr sz="1400">
              <a:solidFill>
                <a:schemeClr val="dk1"/>
              </a:solidFill>
              <a:highlight>
                <a:schemeClr val="lt1"/>
              </a:highlight>
              <a:latin typeface="Inter"/>
              <a:ea typeface="Inter"/>
              <a:cs typeface="Inter"/>
              <a:sym typeface="Inter"/>
            </a:endParaRPr>
          </a:p>
          <a:p>
            <a:pPr indent="-304800" lvl="0" marL="431800" rtl="0" algn="l">
              <a:spcBef>
                <a:spcPts val="0"/>
              </a:spcBef>
              <a:spcAft>
                <a:spcPts val="0"/>
              </a:spcAft>
              <a:buClr>
                <a:schemeClr val="dk1"/>
              </a:buClr>
              <a:buSzPts val="1400"/>
              <a:buFont typeface="Inter"/>
              <a:buAutoNum type="arabicPeriod"/>
            </a:pPr>
            <a:r>
              <a:rPr lang="en" sz="1400">
                <a:solidFill>
                  <a:schemeClr val="dk1"/>
                </a:solidFill>
                <a:highlight>
                  <a:schemeClr val="lt1"/>
                </a:highlight>
                <a:latin typeface="Inter"/>
                <a:ea typeface="Inter"/>
                <a:cs typeface="Inter"/>
                <a:sym typeface="Inter"/>
              </a:rPr>
              <a:t>How do Hamilton and Jefferson’s opinions differ over forming a National Bank? Cite Evidence. </a:t>
            </a:r>
            <a:endParaRPr sz="1400">
              <a:solidFill>
                <a:schemeClr val="dk1"/>
              </a:solidFill>
              <a:highlight>
                <a:schemeClr val="lt1"/>
              </a:highlight>
              <a:latin typeface="Inter"/>
              <a:ea typeface="Inter"/>
              <a:cs typeface="Inter"/>
              <a:sym typeface="Inter"/>
            </a:endParaRPr>
          </a:p>
          <a:p>
            <a:pPr indent="0" lvl="0" marL="431800" rtl="0" algn="l">
              <a:spcBef>
                <a:spcPts val="0"/>
              </a:spcBef>
              <a:spcAft>
                <a:spcPts val="0"/>
              </a:spcAft>
              <a:buNone/>
            </a:pPr>
            <a:r>
              <a:t/>
            </a:r>
            <a:endParaRPr>
              <a:solidFill>
                <a:schemeClr val="dk1"/>
              </a:solidFill>
              <a:highlight>
                <a:schemeClr val="lt1"/>
              </a:highlight>
              <a:latin typeface="Inter"/>
              <a:ea typeface="Inter"/>
              <a:cs typeface="Inter"/>
              <a:sym typeface="Inter"/>
            </a:endParaRPr>
          </a:p>
          <a:p>
            <a:pPr indent="0" lvl="0" marL="431800" rtl="0" algn="l">
              <a:spcBef>
                <a:spcPts val="0"/>
              </a:spcBef>
              <a:spcAft>
                <a:spcPts val="0"/>
              </a:spcAft>
              <a:buNone/>
            </a:pPr>
            <a:r>
              <a:t/>
            </a:r>
            <a:endParaRPr b="1">
              <a:solidFill>
                <a:schemeClr val="accent1"/>
              </a:solidFill>
              <a:highlight>
                <a:schemeClr val="lt1"/>
              </a:highlight>
              <a:latin typeface="Inter"/>
              <a:ea typeface="Inter"/>
              <a:cs typeface="Inter"/>
              <a:sym typeface="Inter"/>
            </a:endParaRPr>
          </a:p>
          <a:p>
            <a:pPr indent="0" lvl="0" marL="0" rtl="0" algn="l">
              <a:spcBef>
                <a:spcPts val="0"/>
              </a:spcBef>
              <a:spcAft>
                <a:spcPts val="0"/>
              </a:spcAft>
              <a:buClr>
                <a:schemeClr val="dk1"/>
              </a:buClr>
              <a:buSzPts val="1000"/>
              <a:buFont typeface="Arial"/>
              <a:buNone/>
            </a:pPr>
            <a:r>
              <a:t/>
            </a:r>
            <a:endParaRPr sz="1400">
              <a:solidFill>
                <a:schemeClr val="dk1"/>
              </a:solidFill>
              <a:latin typeface="Inter"/>
              <a:ea typeface="Inter"/>
              <a:cs typeface="Inter"/>
              <a:sym typeface="Inter"/>
            </a:endParaRPr>
          </a:p>
          <a:p>
            <a:pPr indent="0" lvl="0" marL="0" rtl="0" algn="l">
              <a:spcBef>
                <a:spcPts val="0"/>
              </a:spcBef>
              <a:spcAft>
                <a:spcPts val="0"/>
              </a:spcAft>
              <a:buClr>
                <a:schemeClr val="dk1"/>
              </a:buClr>
              <a:buSzPts val="1000"/>
              <a:buFont typeface="Arial"/>
              <a:buNone/>
            </a:pPr>
            <a:r>
              <a:t/>
            </a:r>
            <a:endParaRPr sz="1400">
              <a:solidFill>
                <a:schemeClr val="dk1"/>
              </a:solidFill>
              <a:latin typeface="Inter"/>
              <a:ea typeface="Inter"/>
              <a:cs typeface="Inter"/>
              <a:sym typeface="Inter"/>
            </a:endParaRPr>
          </a:p>
          <a:p>
            <a:pPr indent="0" lvl="0" marL="0" rtl="0" algn="l">
              <a:spcBef>
                <a:spcPts val="0"/>
              </a:spcBef>
              <a:spcAft>
                <a:spcPts val="0"/>
              </a:spcAft>
              <a:buClr>
                <a:schemeClr val="dk1"/>
              </a:buClr>
              <a:buSzPts val="1000"/>
              <a:buFont typeface="Arial"/>
              <a:buNone/>
            </a:pPr>
            <a:r>
              <a:t/>
            </a:r>
            <a:endParaRPr sz="1400">
              <a:solidFill>
                <a:schemeClr val="dk1"/>
              </a:solidFill>
              <a:latin typeface="Inter"/>
              <a:ea typeface="Inter"/>
              <a:cs typeface="Inter"/>
              <a:sym typeface="Inter"/>
            </a:endParaRPr>
          </a:p>
          <a:p>
            <a:pPr indent="0" lvl="0" marL="0" rtl="0" algn="l">
              <a:spcBef>
                <a:spcPts val="0"/>
              </a:spcBef>
              <a:spcAft>
                <a:spcPts val="0"/>
              </a:spcAft>
              <a:buClr>
                <a:schemeClr val="dk1"/>
              </a:buClr>
              <a:buSzPts val="1000"/>
              <a:buFont typeface="Arial"/>
              <a:buNone/>
            </a:pPr>
            <a:r>
              <a:t/>
            </a:r>
            <a:endParaRPr b="1" sz="1400">
              <a:solidFill>
                <a:schemeClr val="dk1"/>
              </a:solidFill>
              <a:highlight>
                <a:schemeClr val="lt1"/>
              </a:highlight>
              <a:latin typeface="Inter"/>
              <a:ea typeface="Inter"/>
              <a:cs typeface="Inter"/>
              <a:sym typeface="Inter"/>
            </a:endParaRPr>
          </a:p>
          <a:p>
            <a:pPr indent="0" lvl="0" marL="0" rtl="0" algn="l">
              <a:spcBef>
                <a:spcPts val="0"/>
              </a:spcBef>
              <a:spcAft>
                <a:spcPts val="0"/>
              </a:spcAft>
              <a:buClr>
                <a:schemeClr val="dk1"/>
              </a:buClr>
              <a:buSzPts val="1000"/>
              <a:buFont typeface="Arial"/>
              <a:buNone/>
            </a:pPr>
            <a:r>
              <a:t/>
            </a:r>
            <a:endParaRPr b="1" sz="14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8" name="Shape 268"/>
        <p:cNvGrpSpPr/>
        <p:nvPr/>
      </p:nvGrpSpPr>
      <p:grpSpPr>
        <a:xfrm>
          <a:off x="0" y="0"/>
          <a:ext cx="0" cy="0"/>
          <a:chOff x="0" y="0"/>
          <a:chExt cx="0" cy="0"/>
        </a:xfrm>
      </p:grpSpPr>
      <p:graphicFrame>
        <p:nvGraphicFramePr>
          <p:cNvPr id="269" name="Google Shape;269;p56"/>
          <p:cNvGraphicFramePr/>
          <p:nvPr/>
        </p:nvGraphicFramePr>
        <p:xfrm>
          <a:off x="441450" y="1346788"/>
          <a:ext cx="3000000" cy="3000000"/>
        </p:xfrm>
        <a:graphic>
          <a:graphicData uri="http://schemas.openxmlformats.org/drawingml/2006/table">
            <a:tbl>
              <a:tblPr>
                <a:noFill/>
                <a:tableStyleId>{39077FA5-7F9D-4401-8E26-FC31CF6B4A6C}</a:tableStyleId>
              </a:tblPr>
              <a:tblGrid>
                <a:gridCol w="6539175"/>
              </a:tblGrid>
              <a:tr h="28612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4150">
                <a:tc>
                  <a:txBody>
                    <a:bodyPr/>
                    <a:lstStyle/>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were Washington’s feelings about political parties? Why did they begin to form during his presidency despite his warnings against them?</a:t>
                      </a:r>
                      <a:endParaRPr sz="1000">
                        <a:solidFill>
                          <a:schemeClr val="dk1"/>
                        </a:solidFill>
                        <a:latin typeface="Inter"/>
                        <a:ea typeface="Inter"/>
                        <a:cs typeface="Inter"/>
                        <a:sym typeface="Inter"/>
                      </a:endParaRPr>
                    </a:p>
                    <a:p>
                      <a:pPr indent="0" lvl="0" marL="457200" rtl="0" algn="l">
                        <a:spcBef>
                          <a:spcPts val="0"/>
                        </a:spcBef>
                        <a:spcAft>
                          <a:spcPts val="0"/>
                        </a:spcAft>
                        <a:buNone/>
                      </a:pPr>
                      <a:r>
                        <a:rPr b="1" lang="en" sz="1000">
                          <a:solidFill>
                            <a:srgbClr val="E95C3D"/>
                          </a:solidFill>
                          <a:latin typeface="Inter"/>
                          <a:ea typeface="Inter"/>
                          <a:cs typeface="Inter"/>
                          <a:sym typeface="Inter"/>
                        </a:rPr>
                        <a:t>George Washington warned everyone that political parties could only lead to division and </a:t>
                      </a:r>
                      <a:r>
                        <a:rPr b="1" lang="en" sz="1000">
                          <a:solidFill>
                            <a:srgbClr val="E95C3D"/>
                          </a:solidFill>
                          <a:latin typeface="Inter"/>
                          <a:ea typeface="Inter"/>
                          <a:cs typeface="Inter"/>
                          <a:sym typeface="Inter"/>
                        </a:rPr>
                        <a:t>spitefulness</a:t>
                      </a:r>
                      <a:r>
                        <a:rPr b="1" lang="en" sz="1000">
                          <a:solidFill>
                            <a:srgbClr val="E95C3D"/>
                          </a:solidFill>
                          <a:latin typeface="Inter"/>
                          <a:ea typeface="Inter"/>
                          <a:cs typeface="Inter"/>
                          <a:sym typeface="Inter"/>
                        </a:rPr>
                        <a:t> in his Farewell Address; however, after the Constitution was ratified, it did not take long for individuals, like Hamilton and Jefferson, to argue about how much power the federal government should have.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As you watch each video and learn about the stances of the Federalists and Democratic-Republicans, fill in the chart below.</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270" name="Google Shape;270;p56"/>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Contextualization</a:t>
            </a:r>
            <a:endParaRPr sz="1200">
              <a:latin typeface="Inter"/>
              <a:ea typeface="Inter"/>
              <a:cs typeface="Inter"/>
              <a:sym typeface="Inter"/>
            </a:endParaRPr>
          </a:p>
        </p:txBody>
      </p:sp>
      <p:sp>
        <p:nvSpPr>
          <p:cNvPr id="271" name="Google Shape;271;p56"/>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Guided Notes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Early Conflicts &amp; Partisan Politics</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272" name="Google Shape;272;p56"/>
          <p:cNvPicPr preferRelativeResize="0"/>
          <p:nvPr/>
        </p:nvPicPr>
        <p:blipFill>
          <a:blip r:embed="rId3">
            <a:alphaModFix/>
          </a:blip>
          <a:stretch>
            <a:fillRect/>
          </a:stretch>
        </p:blipFill>
        <p:spPr>
          <a:xfrm>
            <a:off x="203550" y="68097"/>
            <a:ext cx="1008511" cy="418200"/>
          </a:xfrm>
          <a:prstGeom prst="rect">
            <a:avLst/>
          </a:prstGeom>
          <a:noFill/>
          <a:ln>
            <a:noFill/>
          </a:ln>
        </p:spPr>
      </p:pic>
      <p:sp>
        <p:nvSpPr>
          <p:cNvPr id="273" name="Google Shape;273;p56"/>
          <p:cNvSpPr txBox="1"/>
          <p:nvPr/>
        </p:nvSpPr>
        <p:spPr>
          <a:xfrm>
            <a:off x="338625" y="1004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274" name="Google Shape;274;p56"/>
          <p:cNvGraphicFramePr/>
          <p:nvPr/>
        </p:nvGraphicFramePr>
        <p:xfrm>
          <a:off x="441450" y="3427900"/>
          <a:ext cx="3000000" cy="3000000"/>
        </p:xfrm>
        <a:graphic>
          <a:graphicData uri="http://schemas.openxmlformats.org/drawingml/2006/table">
            <a:tbl>
              <a:tblPr>
                <a:noFill/>
                <a:tableStyleId>{1A9BA68D-0B07-4BA4-8ACB-C0944C5547B8}</a:tableStyleId>
              </a:tblPr>
              <a:tblGrid>
                <a:gridCol w="2144100"/>
                <a:gridCol w="2144100"/>
                <a:gridCol w="2144100"/>
              </a:tblGrid>
              <a:tr h="325500">
                <a:tc gridSpan="3">
                  <a:txBody>
                    <a:bodyPr/>
                    <a:lstStyle/>
                    <a:p>
                      <a:pPr indent="0" lvl="0" marL="0" rtl="0" algn="ctr">
                        <a:spcBef>
                          <a:spcPts val="0"/>
                        </a:spcBef>
                        <a:spcAft>
                          <a:spcPts val="0"/>
                        </a:spcAft>
                        <a:buNone/>
                      </a:pPr>
                      <a:r>
                        <a:rPr b="1" lang="en" sz="1000">
                          <a:latin typeface="Inter"/>
                          <a:ea typeface="Inter"/>
                          <a:cs typeface="Inter"/>
                          <a:sym typeface="Inter"/>
                        </a:rPr>
                        <a:t>Hamilton’s Economic Plan</a:t>
                      </a:r>
                      <a:endParaRPr b="1" sz="1000">
                        <a:latin typeface="Inter"/>
                        <a:ea typeface="Inter"/>
                        <a:cs typeface="Inter"/>
                        <a:sym typeface="Inter"/>
                      </a:endParaRPr>
                    </a:p>
                  </a:txBody>
                  <a:tcPr marT="91425" marB="91425" marR="91425" marL="91425" anchor="ctr"/>
                </a:tc>
                <a:tc hMerge="1"/>
                <a:tc hMerge="1"/>
              </a:tr>
              <a:tr h="416600">
                <a:tc>
                  <a:txBody>
                    <a:bodyPr/>
                    <a:lstStyle/>
                    <a:p>
                      <a:pPr indent="0" lvl="0" marL="0" rtl="0" algn="ctr">
                        <a:spcBef>
                          <a:spcPts val="0"/>
                        </a:spcBef>
                        <a:spcAft>
                          <a:spcPts val="0"/>
                        </a:spcAft>
                        <a:buNone/>
                      </a:pPr>
                      <a:r>
                        <a:rPr lang="en" sz="1000">
                          <a:latin typeface="Inter"/>
                          <a:ea typeface="Inter"/>
                          <a:cs typeface="Inter"/>
                          <a:sym typeface="Inter"/>
                        </a:rPr>
                        <a:t>Summary</a:t>
                      </a:r>
                      <a:endParaRPr sz="10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sz="1000">
                          <a:latin typeface="Inter"/>
                          <a:ea typeface="Inter"/>
                          <a:cs typeface="Inter"/>
                          <a:sym typeface="Inter"/>
                        </a:rPr>
                        <a:t>Federalist Stance</a:t>
                      </a:r>
                      <a:endParaRPr sz="10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sz="1000">
                          <a:latin typeface="Inter"/>
                          <a:ea typeface="Inter"/>
                          <a:cs typeface="Inter"/>
                          <a:sym typeface="Inter"/>
                        </a:rPr>
                        <a:t>Democratic-Republican Stance</a:t>
                      </a:r>
                      <a:endParaRPr sz="1000">
                        <a:latin typeface="Inter"/>
                        <a:ea typeface="Inter"/>
                        <a:cs typeface="Inter"/>
                        <a:sym typeface="Inter"/>
                      </a:endParaRPr>
                    </a:p>
                  </a:txBody>
                  <a:tcPr marT="91425" marB="91425" marR="91425" marL="91425" anchor="ctr"/>
                </a:tc>
              </a:tr>
              <a:tr h="10675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Aimed to strengthen the nation’s economy by creating a national bank, paying off war debts, and supporting manufacturing and trade.</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Believed the plan was necessary to pay of U.S. debt and that the national bank would </a:t>
                      </a:r>
                      <a:r>
                        <a:rPr b="1" lang="en" sz="1000">
                          <a:solidFill>
                            <a:srgbClr val="E95C3D"/>
                          </a:solidFill>
                          <a:latin typeface="Inter"/>
                          <a:ea typeface="Inter"/>
                          <a:cs typeface="Inter"/>
                          <a:sym typeface="Inter"/>
                        </a:rPr>
                        <a:t>strengthen</a:t>
                      </a:r>
                      <a:r>
                        <a:rPr b="1" lang="en" sz="1000">
                          <a:solidFill>
                            <a:srgbClr val="E95C3D"/>
                          </a:solidFill>
                          <a:latin typeface="Inter"/>
                          <a:ea typeface="Inter"/>
                          <a:cs typeface="Inter"/>
                          <a:sym typeface="Inter"/>
                        </a:rPr>
                        <a:t> </a:t>
                      </a:r>
                      <a:r>
                        <a:rPr b="1" lang="en" sz="1000">
                          <a:solidFill>
                            <a:srgbClr val="E95C3D"/>
                          </a:solidFill>
                          <a:latin typeface="Inter"/>
                          <a:ea typeface="Inter"/>
                          <a:cs typeface="Inter"/>
                          <a:sym typeface="Inter"/>
                        </a:rPr>
                        <a:t>the</a:t>
                      </a:r>
                      <a:r>
                        <a:rPr b="1" lang="en" sz="1000">
                          <a:solidFill>
                            <a:srgbClr val="E95C3D"/>
                          </a:solidFill>
                          <a:latin typeface="Inter"/>
                          <a:ea typeface="Inter"/>
                          <a:cs typeface="Inter"/>
                          <a:sym typeface="Inter"/>
                        </a:rPr>
                        <a:t> economy.</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Believed the plan would prioritize the wealthy over farmers and give too much power to the federal government.</a:t>
                      </a:r>
                      <a:endParaRPr sz="1000">
                        <a:latin typeface="Inter"/>
                        <a:ea typeface="Inter"/>
                        <a:cs typeface="Inter"/>
                        <a:sym typeface="Inter"/>
                      </a:endParaRPr>
                    </a:p>
                  </a:txBody>
                  <a:tcPr marT="91425" marB="91425" marR="91425" marL="91425"/>
                </a:tc>
              </a:tr>
              <a:tr h="325500">
                <a:tc gridSpan="3">
                  <a:txBody>
                    <a:bodyPr/>
                    <a:lstStyle/>
                    <a:p>
                      <a:pPr indent="0" lvl="0" marL="0" rtl="0" algn="ctr">
                        <a:spcBef>
                          <a:spcPts val="0"/>
                        </a:spcBef>
                        <a:spcAft>
                          <a:spcPts val="0"/>
                        </a:spcAft>
                        <a:buNone/>
                      </a:pPr>
                      <a:r>
                        <a:rPr b="1" lang="en" sz="1000">
                          <a:latin typeface="Inter"/>
                          <a:ea typeface="Inter"/>
                          <a:cs typeface="Inter"/>
                          <a:sym typeface="Inter"/>
                        </a:rPr>
                        <a:t>The Whiskey Rebellion</a:t>
                      </a:r>
                      <a:endParaRPr b="1" sz="10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hMerge="1"/>
                <a:tc hMerge="1"/>
              </a:tr>
              <a:tr h="416600">
                <a:tc>
                  <a:txBody>
                    <a:bodyPr/>
                    <a:lstStyle/>
                    <a:p>
                      <a:pPr indent="0" lvl="0" marL="0" rtl="0" algn="ctr">
                        <a:spcBef>
                          <a:spcPts val="0"/>
                        </a:spcBef>
                        <a:spcAft>
                          <a:spcPts val="0"/>
                        </a:spcAft>
                        <a:buNone/>
                      </a:pPr>
                      <a:r>
                        <a:rPr lang="en" sz="1000">
                          <a:latin typeface="Inter"/>
                          <a:ea typeface="Inter"/>
                          <a:cs typeface="Inter"/>
                          <a:sym typeface="Inter"/>
                        </a:rPr>
                        <a:t>Summary</a:t>
                      </a:r>
                      <a:endParaRPr sz="10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000">
                          <a:latin typeface="Inter"/>
                          <a:ea typeface="Inter"/>
                          <a:cs typeface="Inter"/>
                          <a:sym typeface="Inter"/>
                        </a:rPr>
                        <a:t>Federalist Stance</a:t>
                      </a:r>
                      <a:endParaRPr sz="10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000">
                          <a:latin typeface="Inter"/>
                          <a:ea typeface="Inter"/>
                          <a:cs typeface="Inter"/>
                          <a:sym typeface="Inter"/>
                        </a:rPr>
                        <a:t>Democratic-Republican Stance</a:t>
                      </a:r>
                      <a:endParaRPr sz="10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373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The Whiskey Rebellion was a protest by farmers against a tax on whiskey, which tested the new federal government’s ability to enforce its laws.</a:t>
                      </a:r>
                      <a:endParaRPr b="1" sz="10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Sent troops to prove the federal government could enforce laws, worried the protesters could sabotage the new Constitution.</a:t>
                      </a:r>
                      <a:endParaRPr b="1" sz="10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Sympathized with the protesters and felt sending federal troops was extreme and too similar to the way a monarchy would react.</a:t>
                      </a:r>
                      <a:endParaRPr b="1" sz="10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r>
              <a:tr h="325500">
                <a:tc gridSpan="3">
                  <a:txBody>
                    <a:bodyPr/>
                    <a:lstStyle/>
                    <a:p>
                      <a:pPr indent="0" lvl="0" marL="0" rtl="0" algn="ctr">
                        <a:spcBef>
                          <a:spcPts val="0"/>
                        </a:spcBef>
                        <a:spcAft>
                          <a:spcPts val="0"/>
                        </a:spcAft>
                        <a:buNone/>
                      </a:pPr>
                      <a:r>
                        <a:rPr b="1" lang="en" sz="1000">
                          <a:latin typeface="Inter"/>
                          <a:ea typeface="Inter"/>
                          <a:cs typeface="Inter"/>
                          <a:sym typeface="Inter"/>
                        </a:rPr>
                        <a:t>The Alien and Sedition Acts</a:t>
                      </a:r>
                      <a:endParaRPr b="1" sz="10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hMerge="1"/>
                <a:tc hMerge="1"/>
              </a:tr>
              <a:tr h="416600">
                <a:tc>
                  <a:txBody>
                    <a:bodyPr/>
                    <a:lstStyle/>
                    <a:p>
                      <a:pPr indent="0" lvl="0" marL="0" rtl="0" algn="ctr">
                        <a:spcBef>
                          <a:spcPts val="0"/>
                        </a:spcBef>
                        <a:spcAft>
                          <a:spcPts val="0"/>
                        </a:spcAft>
                        <a:buNone/>
                      </a:pPr>
                      <a:r>
                        <a:rPr lang="en" sz="1000">
                          <a:latin typeface="Inter"/>
                          <a:ea typeface="Inter"/>
                          <a:cs typeface="Inter"/>
                          <a:sym typeface="Inter"/>
                        </a:rPr>
                        <a:t>Summary</a:t>
                      </a:r>
                      <a:endParaRPr sz="10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000">
                          <a:latin typeface="Inter"/>
                          <a:ea typeface="Inter"/>
                          <a:cs typeface="Inter"/>
                          <a:sym typeface="Inter"/>
                        </a:rPr>
                        <a:t>Federalist Stance</a:t>
                      </a:r>
                      <a:endParaRPr sz="10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000">
                          <a:latin typeface="Inter"/>
                          <a:ea typeface="Inter"/>
                          <a:cs typeface="Inter"/>
                          <a:sym typeface="Inter"/>
                        </a:rPr>
                        <a:t>Democratic-Republican Stance</a:t>
                      </a:r>
                      <a:endParaRPr sz="10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977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The Alien and Sedition Acts were laws that made it harder for immigrants to become citizens and punished people for criticizing the government.</a:t>
                      </a:r>
                      <a:endParaRPr b="1" sz="10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Supported the acts as a way to protect the country from foreign threats and stop dangerous criticism.</a:t>
                      </a:r>
                      <a:endParaRPr b="1" sz="10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Opposed the acts as they felt they violated Constitutional rights/civil liberties and believed the acts were made to silence political opposition against the Federalists.</a:t>
                      </a:r>
                      <a:endParaRPr b="1" sz="10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78" name="Shape 278"/>
        <p:cNvGrpSpPr/>
        <p:nvPr/>
      </p:nvGrpSpPr>
      <p:grpSpPr>
        <a:xfrm>
          <a:off x="0" y="0"/>
          <a:ext cx="0" cy="0"/>
          <a:chOff x="0" y="0"/>
          <a:chExt cx="0" cy="0"/>
        </a:xfrm>
      </p:grpSpPr>
      <p:sp>
        <p:nvSpPr>
          <p:cNvPr id="279" name="Google Shape;279;p57"/>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Document Analysis: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Reduce It!</a:t>
            </a:r>
            <a:endParaRPr sz="2400">
              <a:solidFill>
                <a:schemeClr val="dk1"/>
              </a:solidFill>
              <a:latin typeface="Plus Jakarta Sans"/>
              <a:ea typeface="Plus Jakarta Sans"/>
              <a:cs typeface="Plus Jakarta Sans"/>
              <a:sym typeface="Plus Jakarta Sans"/>
            </a:endParaRPr>
          </a:p>
        </p:txBody>
      </p:sp>
      <p:sp>
        <p:nvSpPr>
          <p:cNvPr id="280" name="Google Shape;280;p5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281" name="Google Shape;281;p5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82" name="Google Shape;282;p5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283" name="Google Shape;283;p57"/>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284" name="Google Shape;284;p57"/>
          <p:cNvSpPr/>
          <p:nvPr/>
        </p:nvSpPr>
        <p:spPr>
          <a:xfrm rot="10800000">
            <a:off x="993150" y="2560323"/>
            <a:ext cx="5328900" cy="6094500"/>
          </a:xfrm>
          <a:prstGeom prst="triangle">
            <a:avLst>
              <a:gd fmla="val 50000" name="adj"/>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85" name="Google Shape;285;p57"/>
          <p:cNvSpPr txBox="1"/>
          <p:nvPr/>
        </p:nvSpPr>
        <p:spPr>
          <a:xfrm>
            <a:off x="441450" y="1393775"/>
            <a:ext cx="6360600" cy="916800"/>
          </a:xfrm>
          <a:prstGeom prst="rect">
            <a:avLst/>
          </a:prstGeom>
          <a:noFill/>
          <a:ln cap="flat" cmpd="sng" w="9525">
            <a:solidFill>
              <a:schemeClr val="dk2"/>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The “Reduce It” strategy is a summarizing technique that takes a large text and shortens it to just three words. Apply the “Reduce It” strategy to the reading on the Sedition Act in order to answer this lesson’s supporting question: </a:t>
            </a:r>
            <a:r>
              <a:rPr i="1" lang="en" sz="1200">
                <a:solidFill>
                  <a:schemeClr val="dk1"/>
                </a:solidFill>
                <a:latin typeface="Halant"/>
                <a:ea typeface="Halant"/>
                <a:cs typeface="Halant"/>
                <a:sym typeface="Halant"/>
              </a:rPr>
              <a:t>How did early conflicts shape the formation of political parties?</a:t>
            </a:r>
            <a:endParaRPr i="1" sz="1200">
              <a:solidFill>
                <a:schemeClr val="dk1"/>
              </a:solidFill>
              <a:latin typeface="Halant"/>
              <a:ea typeface="Halant"/>
              <a:cs typeface="Halant"/>
              <a:sym typeface="Halant"/>
            </a:endParaRPr>
          </a:p>
        </p:txBody>
      </p:sp>
      <p:cxnSp>
        <p:nvCxnSpPr>
          <p:cNvPr id="286" name="Google Shape;286;p57"/>
          <p:cNvCxnSpPr/>
          <p:nvPr/>
        </p:nvCxnSpPr>
        <p:spPr>
          <a:xfrm flipH="1" rot="10800000">
            <a:off x="1714975" y="4201750"/>
            <a:ext cx="3888900" cy="16800"/>
          </a:xfrm>
          <a:prstGeom prst="straightConnector1">
            <a:avLst/>
          </a:prstGeom>
          <a:noFill/>
          <a:ln cap="flat" cmpd="sng" w="9525">
            <a:solidFill>
              <a:schemeClr val="dk2"/>
            </a:solidFill>
            <a:prstDash val="solid"/>
            <a:round/>
            <a:headEnd len="med" w="med" type="none"/>
            <a:tailEnd len="med" w="med" type="none"/>
          </a:ln>
        </p:spPr>
      </p:cxnSp>
      <p:cxnSp>
        <p:nvCxnSpPr>
          <p:cNvPr id="287" name="Google Shape;287;p57"/>
          <p:cNvCxnSpPr/>
          <p:nvPr/>
        </p:nvCxnSpPr>
        <p:spPr>
          <a:xfrm>
            <a:off x="2620975" y="6283950"/>
            <a:ext cx="2073300" cy="7500"/>
          </a:xfrm>
          <a:prstGeom prst="straightConnector1">
            <a:avLst/>
          </a:prstGeom>
          <a:noFill/>
          <a:ln cap="flat" cmpd="sng" w="9525">
            <a:solidFill>
              <a:schemeClr val="dk2"/>
            </a:solidFill>
            <a:prstDash val="solid"/>
            <a:round/>
            <a:headEnd len="med" w="med" type="none"/>
            <a:tailEnd len="med" w="med" type="none"/>
          </a:ln>
        </p:spPr>
      </p:cxnSp>
      <p:sp>
        <p:nvSpPr>
          <p:cNvPr id="288" name="Google Shape;288;p57"/>
          <p:cNvSpPr txBox="1"/>
          <p:nvPr/>
        </p:nvSpPr>
        <p:spPr>
          <a:xfrm>
            <a:off x="441450" y="3033250"/>
            <a:ext cx="916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Write 3 sentences to answer the above question.</a:t>
            </a:r>
            <a:endParaRPr sz="1000">
              <a:solidFill>
                <a:schemeClr val="dk1"/>
              </a:solidFill>
              <a:latin typeface="Inter"/>
              <a:ea typeface="Inter"/>
              <a:cs typeface="Inter"/>
              <a:sym typeface="Inter"/>
            </a:endParaRPr>
          </a:p>
        </p:txBody>
      </p:sp>
      <p:sp>
        <p:nvSpPr>
          <p:cNvPr id="289" name="Google Shape;289;p57"/>
          <p:cNvSpPr txBox="1"/>
          <p:nvPr/>
        </p:nvSpPr>
        <p:spPr>
          <a:xfrm>
            <a:off x="1197950" y="4800600"/>
            <a:ext cx="916800" cy="109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Reduce your classmate’s 3 sentences down to 1 sentence.</a:t>
            </a:r>
            <a:endParaRPr sz="1000">
              <a:solidFill>
                <a:schemeClr val="dk1"/>
              </a:solidFill>
              <a:latin typeface="Inter"/>
              <a:ea typeface="Inter"/>
              <a:cs typeface="Inter"/>
              <a:sym typeface="Inter"/>
            </a:endParaRPr>
          </a:p>
        </p:txBody>
      </p:sp>
      <p:sp>
        <p:nvSpPr>
          <p:cNvPr id="290" name="Google Shape;290;p57"/>
          <p:cNvSpPr txBox="1"/>
          <p:nvPr/>
        </p:nvSpPr>
        <p:spPr>
          <a:xfrm>
            <a:off x="1991275" y="6921075"/>
            <a:ext cx="1095600" cy="109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Reduce your classmate’s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1 sentence down to 3 unique words.</a:t>
            </a:r>
            <a:endParaRPr sz="1000">
              <a:solidFill>
                <a:schemeClr val="dk1"/>
              </a:solidFill>
              <a:latin typeface="Inter"/>
              <a:ea typeface="Inter"/>
              <a:cs typeface="Inter"/>
              <a:sym typeface="Inter"/>
            </a:endParaRPr>
          </a:p>
        </p:txBody>
      </p:sp>
      <p:sp>
        <p:nvSpPr>
          <p:cNvPr id="291" name="Google Shape;291;p57"/>
          <p:cNvSpPr txBox="1"/>
          <p:nvPr/>
        </p:nvSpPr>
        <p:spPr>
          <a:xfrm>
            <a:off x="4694275" y="6558600"/>
            <a:ext cx="2182800" cy="739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Whole Class</a:t>
            </a:r>
            <a:r>
              <a:rPr lang="en" sz="1000">
                <a:solidFill>
                  <a:schemeClr val="dk1"/>
                </a:solidFill>
                <a:latin typeface="Inter"/>
                <a:ea typeface="Inter"/>
                <a:cs typeface="Inter"/>
                <a:sym typeface="Inter"/>
              </a:rPr>
              <a:t>: Use as many words from students’ 3 word section to create a </a:t>
            </a:r>
            <a:r>
              <a:rPr i="1" lang="en" sz="1000">
                <a:solidFill>
                  <a:schemeClr val="dk1"/>
                </a:solidFill>
                <a:latin typeface="Inter"/>
                <a:ea typeface="Inter"/>
                <a:cs typeface="Inter"/>
                <a:sym typeface="Inter"/>
              </a:rPr>
              <a:t>one sentence answer</a:t>
            </a:r>
            <a:r>
              <a:rPr lang="en" sz="1000">
                <a:solidFill>
                  <a:schemeClr val="dk1"/>
                </a:solidFill>
                <a:latin typeface="Inter"/>
                <a:ea typeface="Inter"/>
                <a:cs typeface="Inter"/>
                <a:sym typeface="Inter"/>
              </a:rPr>
              <a:t> to the question.</a:t>
            </a:r>
            <a:endParaRPr sz="1000">
              <a:solidFill>
                <a:schemeClr val="dk1"/>
              </a:solidFill>
              <a:latin typeface="Inter"/>
              <a:ea typeface="Inter"/>
              <a:cs typeface="Inter"/>
              <a:sym typeface="Inter"/>
            </a:endParaRPr>
          </a:p>
        </p:txBody>
      </p:sp>
      <p:sp>
        <p:nvSpPr>
          <p:cNvPr id="292" name="Google Shape;292;p57"/>
          <p:cNvSpPr txBox="1"/>
          <p:nvPr/>
        </p:nvSpPr>
        <p:spPr>
          <a:xfrm>
            <a:off x="4386425" y="7391925"/>
            <a:ext cx="2487300" cy="16497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solidFill>
                  <a:srgbClr val="E95C3D"/>
                </a:solidFill>
                <a:latin typeface="Inter"/>
                <a:ea typeface="Inter"/>
                <a:cs typeface="Inter"/>
                <a:sym typeface="Inter"/>
              </a:rPr>
              <a:t>Arguments between </a:t>
            </a:r>
            <a:r>
              <a:rPr b="1" lang="en" sz="1200">
                <a:solidFill>
                  <a:srgbClr val="E95C3D"/>
                </a:solidFill>
                <a:latin typeface="Inter"/>
                <a:ea typeface="Inter"/>
                <a:cs typeface="Inter"/>
                <a:sym typeface="Inter"/>
              </a:rPr>
              <a:t>Federalists</a:t>
            </a:r>
            <a:r>
              <a:rPr lang="en" sz="1200">
                <a:solidFill>
                  <a:srgbClr val="E95C3D"/>
                </a:solidFill>
                <a:latin typeface="Inter"/>
                <a:ea typeface="Inter"/>
                <a:cs typeface="Inter"/>
                <a:sym typeface="Inter"/>
              </a:rPr>
              <a:t> and </a:t>
            </a:r>
            <a:r>
              <a:rPr b="1" lang="en" sz="1200">
                <a:solidFill>
                  <a:srgbClr val="E95C3D"/>
                </a:solidFill>
                <a:latin typeface="Inter"/>
                <a:ea typeface="Inter"/>
                <a:cs typeface="Inter"/>
                <a:sym typeface="Inter"/>
              </a:rPr>
              <a:t>Democratic-Republicans </a:t>
            </a:r>
            <a:r>
              <a:rPr lang="en" sz="1200">
                <a:solidFill>
                  <a:srgbClr val="E95C3D"/>
                </a:solidFill>
                <a:latin typeface="Inter"/>
                <a:ea typeface="Inter"/>
                <a:cs typeface="Inter"/>
                <a:sym typeface="Inter"/>
              </a:rPr>
              <a:t>caused further </a:t>
            </a:r>
            <a:r>
              <a:rPr b="1" lang="en" sz="1200">
                <a:solidFill>
                  <a:srgbClr val="E95C3D"/>
                </a:solidFill>
                <a:latin typeface="Inter"/>
                <a:ea typeface="Inter"/>
                <a:cs typeface="Inter"/>
                <a:sym typeface="Inter"/>
              </a:rPr>
              <a:t>divide </a:t>
            </a:r>
            <a:r>
              <a:rPr lang="en" sz="1200">
                <a:solidFill>
                  <a:srgbClr val="E95C3D"/>
                </a:solidFill>
                <a:latin typeface="Inter"/>
                <a:ea typeface="Inter"/>
                <a:cs typeface="Inter"/>
                <a:sym typeface="Inter"/>
              </a:rPr>
              <a:t>between the two </a:t>
            </a:r>
            <a:r>
              <a:rPr b="1" lang="en" sz="1200">
                <a:solidFill>
                  <a:srgbClr val="E95C3D"/>
                </a:solidFill>
                <a:latin typeface="Inter"/>
                <a:ea typeface="Inter"/>
                <a:cs typeface="Inter"/>
                <a:sym typeface="Inter"/>
              </a:rPr>
              <a:t>parties </a:t>
            </a:r>
            <a:r>
              <a:rPr lang="en" sz="1200">
                <a:solidFill>
                  <a:srgbClr val="E95C3D"/>
                </a:solidFill>
                <a:latin typeface="Inter"/>
                <a:ea typeface="Inter"/>
                <a:cs typeface="Inter"/>
                <a:sym typeface="Inter"/>
              </a:rPr>
              <a:t>as they did not agree on one definition of </a:t>
            </a:r>
            <a:r>
              <a:rPr b="1" lang="en" sz="1200">
                <a:solidFill>
                  <a:srgbClr val="E95C3D"/>
                </a:solidFill>
                <a:latin typeface="Inter"/>
                <a:ea typeface="Inter"/>
                <a:cs typeface="Inter"/>
                <a:sym typeface="Inter"/>
              </a:rPr>
              <a:t>free speech</a:t>
            </a:r>
            <a:r>
              <a:rPr lang="en" sz="1200">
                <a:solidFill>
                  <a:srgbClr val="E95C3D"/>
                </a:solidFill>
                <a:latin typeface="Inter"/>
                <a:ea typeface="Inter"/>
                <a:cs typeface="Inter"/>
                <a:sym typeface="Inter"/>
              </a:rPr>
              <a:t> in the </a:t>
            </a:r>
            <a:r>
              <a:rPr b="1" lang="en" sz="1200">
                <a:solidFill>
                  <a:srgbClr val="E95C3D"/>
                </a:solidFill>
                <a:latin typeface="Inter"/>
                <a:ea typeface="Inter"/>
                <a:cs typeface="Inter"/>
                <a:sym typeface="Inter"/>
              </a:rPr>
              <a:t>Bill of Rights </a:t>
            </a:r>
            <a:r>
              <a:rPr lang="en" sz="1200">
                <a:solidFill>
                  <a:srgbClr val="E95C3D"/>
                </a:solidFill>
                <a:latin typeface="Inter"/>
                <a:ea typeface="Inter"/>
                <a:cs typeface="Inter"/>
                <a:sym typeface="Inter"/>
              </a:rPr>
              <a:t>and how it applied to </a:t>
            </a:r>
            <a:r>
              <a:rPr b="1" lang="en" sz="1200">
                <a:solidFill>
                  <a:srgbClr val="E95C3D"/>
                </a:solidFill>
                <a:latin typeface="Inter"/>
                <a:ea typeface="Inter"/>
                <a:cs typeface="Inter"/>
                <a:sym typeface="Inter"/>
              </a:rPr>
              <a:t>sedition</a:t>
            </a:r>
            <a:r>
              <a:rPr lang="en" sz="1200">
                <a:solidFill>
                  <a:srgbClr val="E95C3D"/>
                </a:solidFill>
                <a:latin typeface="Inter"/>
                <a:ea typeface="Inter"/>
                <a:cs typeface="Inter"/>
                <a:sym typeface="Inter"/>
              </a:rPr>
              <a:t>.</a:t>
            </a:r>
            <a:endParaRPr sz="1200">
              <a:solidFill>
                <a:srgbClr val="E95C3D"/>
              </a:solidFill>
              <a:latin typeface="Inter"/>
              <a:ea typeface="Inter"/>
              <a:cs typeface="Inter"/>
              <a:sym typeface="Inter"/>
            </a:endParaRPr>
          </a:p>
        </p:txBody>
      </p:sp>
      <p:pic>
        <p:nvPicPr>
          <p:cNvPr id="293" name="Google Shape;293;p57"/>
          <p:cNvPicPr preferRelativeResize="0"/>
          <p:nvPr/>
        </p:nvPicPr>
        <p:blipFill>
          <a:blip r:embed="rId5">
            <a:alphaModFix/>
          </a:blip>
          <a:stretch>
            <a:fillRect/>
          </a:stretch>
        </p:blipFill>
        <p:spPr>
          <a:xfrm>
            <a:off x="5885175" y="4501415"/>
            <a:ext cx="916800" cy="916800"/>
          </a:xfrm>
          <a:prstGeom prst="rect">
            <a:avLst/>
          </a:prstGeom>
          <a:noFill/>
          <a:ln>
            <a:noFill/>
          </a:ln>
        </p:spPr>
      </p:pic>
      <p:sp>
        <p:nvSpPr>
          <p:cNvPr id="294" name="Google Shape;294;p57"/>
          <p:cNvSpPr txBox="1"/>
          <p:nvPr/>
        </p:nvSpPr>
        <p:spPr>
          <a:xfrm>
            <a:off x="5521425" y="5331800"/>
            <a:ext cx="16443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900">
                <a:solidFill>
                  <a:schemeClr val="dk1"/>
                </a:solidFill>
                <a:latin typeface="Inter"/>
                <a:ea typeface="Inter"/>
                <a:cs typeface="Inter"/>
                <a:sym typeface="Inter"/>
              </a:rPr>
              <a:t>Historical Significance </a:t>
            </a:r>
            <a:endParaRPr sz="900">
              <a:solidFill>
                <a:schemeClr val="dk1"/>
              </a:solidFill>
              <a:latin typeface="Inter"/>
              <a:ea typeface="Inter"/>
              <a:cs typeface="Inter"/>
              <a:sym typeface="Inter"/>
            </a:endParaRPr>
          </a:p>
        </p:txBody>
      </p:sp>
      <p:sp>
        <p:nvSpPr>
          <p:cNvPr id="295" name="Google Shape;295;p57"/>
          <p:cNvSpPr txBox="1"/>
          <p:nvPr/>
        </p:nvSpPr>
        <p:spPr>
          <a:xfrm>
            <a:off x="1776900" y="2560325"/>
            <a:ext cx="3744600" cy="1641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solidFill>
                  <a:srgbClr val="E95C3D"/>
                </a:solidFill>
                <a:latin typeface="Inter"/>
                <a:ea typeface="Inter"/>
                <a:cs typeface="Inter"/>
                <a:sym typeface="Inter"/>
              </a:rPr>
              <a:t>Early conflicts over the meaning of the First Amendment and the limits of free speech helped divide Americans into two political camps. Federalists believed the government could punish speech that threatened its authority, especially during times of political unrest, while Democratic-Republicans argued for broader protections of political expression. These disagreements over the role of government and civil liberties contributed to the formation of the Federalist and Democratic-Republican parties.</a:t>
            </a:r>
            <a:endParaRPr b="1" sz="1000">
              <a:solidFill>
                <a:srgbClr val="E95C3D"/>
              </a:solidFill>
              <a:latin typeface="Inter"/>
              <a:ea typeface="Inter"/>
              <a:cs typeface="Inter"/>
              <a:sym typeface="Inter"/>
            </a:endParaRPr>
          </a:p>
        </p:txBody>
      </p:sp>
      <p:sp>
        <p:nvSpPr>
          <p:cNvPr id="296" name="Google Shape;296;p57"/>
          <p:cNvSpPr txBox="1"/>
          <p:nvPr/>
        </p:nvSpPr>
        <p:spPr>
          <a:xfrm>
            <a:off x="2621100" y="4312925"/>
            <a:ext cx="2073300" cy="1641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solidFill>
                  <a:srgbClr val="E95C3D"/>
                </a:solidFill>
                <a:latin typeface="Inter"/>
                <a:ea typeface="Inter"/>
                <a:cs typeface="Inter"/>
                <a:sym typeface="Inter"/>
              </a:rPr>
              <a:t>Disagreements over free speech and the role of government during early conflicts, like the Sedition Act, helped divide Americans into Federalists and Democratic-Republicans.</a:t>
            </a:r>
            <a:endParaRPr b="1" sz="1000">
              <a:solidFill>
                <a:srgbClr val="E95C3D"/>
              </a:solidFill>
              <a:latin typeface="Inter"/>
              <a:ea typeface="Inter"/>
              <a:cs typeface="Inter"/>
              <a:sym typeface="Inter"/>
            </a:endParaRPr>
          </a:p>
        </p:txBody>
      </p:sp>
      <p:sp>
        <p:nvSpPr>
          <p:cNvPr id="297" name="Google Shape;297;p57"/>
          <p:cNvSpPr txBox="1"/>
          <p:nvPr/>
        </p:nvSpPr>
        <p:spPr>
          <a:xfrm>
            <a:off x="3115200" y="6294125"/>
            <a:ext cx="1095600" cy="1090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solidFill>
                  <a:srgbClr val="E95C3D"/>
                </a:solidFill>
                <a:latin typeface="Inter"/>
                <a:ea typeface="Inter"/>
                <a:cs typeface="Inter"/>
                <a:sym typeface="Inter"/>
              </a:rPr>
              <a:t>Sedition</a:t>
            </a:r>
            <a:endParaRPr b="1" sz="1000">
              <a:solidFill>
                <a:srgbClr val="E95C3D"/>
              </a:solidFill>
              <a:latin typeface="Inter"/>
              <a:ea typeface="Inter"/>
              <a:cs typeface="Inter"/>
              <a:sym typeface="Inter"/>
            </a:endParaRPr>
          </a:p>
          <a:p>
            <a:pPr indent="0" lvl="0" marL="0" rtl="0" algn="ctr">
              <a:spcBef>
                <a:spcPts val="0"/>
              </a:spcBef>
              <a:spcAft>
                <a:spcPts val="0"/>
              </a:spcAft>
              <a:buNone/>
            </a:pPr>
            <a:r>
              <a:rPr b="1" lang="en" sz="1000">
                <a:solidFill>
                  <a:srgbClr val="E95C3D"/>
                </a:solidFill>
                <a:latin typeface="Inter"/>
                <a:ea typeface="Inter"/>
                <a:cs typeface="Inter"/>
                <a:sym typeface="Inter"/>
              </a:rPr>
              <a:t>Speech</a:t>
            </a:r>
            <a:endParaRPr b="1" sz="1000">
              <a:solidFill>
                <a:srgbClr val="E95C3D"/>
              </a:solidFill>
              <a:latin typeface="Inter"/>
              <a:ea typeface="Inter"/>
              <a:cs typeface="Inter"/>
              <a:sym typeface="Inter"/>
            </a:endParaRPr>
          </a:p>
          <a:p>
            <a:pPr indent="0" lvl="0" marL="0" rtl="0" algn="ctr">
              <a:spcBef>
                <a:spcPts val="0"/>
              </a:spcBef>
              <a:spcAft>
                <a:spcPts val="0"/>
              </a:spcAft>
              <a:buNone/>
            </a:pPr>
            <a:r>
              <a:rPr b="1" lang="en" sz="1000">
                <a:solidFill>
                  <a:srgbClr val="E95C3D"/>
                </a:solidFill>
                <a:latin typeface="Inter"/>
                <a:ea typeface="Inter"/>
                <a:cs typeface="Inter"/>
                <a:sym typeface="Inter"/>
              </a:rPr>
              <a:t>Divide</a:t>
            </a:r>
            <a:endParaRPr b="1" sz="1000">
              <a:solidFill>
                <a:srgbClr val="E95C3D"/>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